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D4D520-2C76-5587-EE9F-312EC47A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789" y="47705"/>
            <a:ext cx="582959" cy="58295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38950" y="0"/>
            <a:ext cx="3528060" cy="67967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05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St. Mary’s Church of England Primary School and Nursery</a:t>
            </a:r>
            <a:endParaRPr lang="en-GB" sz="1050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1050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the BEST you can be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5952" y="163993"/>
            <a:ext cx="5048960" cy="4896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latin typeface="Letter-join Air Plus 40" panose="02000805000000020003" pitchFamily="50" charset="0"/>
                <a:ea typeface="Calibri"/>
                <a:cs typeface="Calibri"/>
              </a:rPr>
              <a:t>A Street Through Time</a:t>
            </a:r>
            <a:endParaRPr lang="en-GB" sz="1050" b="1" dirty="0">
              <a:effectLst/>
              <a:latin typeface="Letter-join Air Plus 40" panose="02000805000000020003" pitchFamily="50" charset="0"/>
              <a:ea typeface="Calibri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00653"/>
              </p:ext>
            </p:extLst>
          </p:nvPr>
        </p:nvGraphicFramePr>
        <p:xfrm>
          <a:off x="195952" y="892173"/>
          <a:ext cx="4411875" cy="348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108">
                  <a:extLst>
                    <a:ext uri="{9D8B030D-6E8A-4147-A177-3AD203B41FA5}">
                      <a16:colId xmlns:a16="http://schemas.microsoft.com/office/drawing/2014/main" val="3291820794"/>
                    </a:ext>
                  </a:extLst>
                </a:gridCol>
                <a:gridCol w="2920767">
                  <a:extLst>
                    <a:ext uri="{9D8B030D-6E8A-4147-A177-3AD203B41FA5}">
                      <a16:colId xmlns:a16="http://schemas.microsoft.com/office/drawing/2014/main" val="1016502300"/>
                    </a:ext>
                  </a:extLst>
                </a:gridCol>
              </a:tblGrid>
              <a:tr h="244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Key Vocabulary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21816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Stone Age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time when people used stone tools and lived in caves or simple shelters.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Letter-join Air Plus 40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857234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Iron Age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</a:rPr>
                        <a:t>A time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when people made tools and weapons from iron and built stronger homes and forts.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676564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Hunter gatherer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person who finds food by hunting and gathering instead of farming.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04893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Nomad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person who doesn’t live in one spot for long.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651834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Catapult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big machine that throws rocks or other objects to break things far away.</a:t>
                      </a:r>
                      <a:endParaRPr lang="en-GB" sz="1050" kern="1200" noProof="0" dirty="0">
                        <a:solidFill>
                          <a:schemeClr val="tx1"/>
                        </a:solidFill>
                        <a:latin typeface="Letter-join Air Plus 40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20725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Farmers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person who grows food and looks after animals.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Letter-join Air Plus 40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41426"/>
                  </a:ext>
                </a:extLst>
              </a:tr>
              <a:tr h="367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Romans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People from ancient Rome who built a powerful empire long ago.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Letter-join Air Plus 40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507258"/>
                  </a:ext>
                </a:extLst>
              </a:tr>
              <a:tr h="336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Castle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big, strong building where people lived and stayed safe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40256"/>
                  </a:ext>
                </a:extLst>
              </a:tr>
              <a:tr h="337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Letter-join Air Plus 40" panose="02000805000000020003" pitchFamily="50" charset="0"/>
                        </a:rPr>
                        <a:t>Black Death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Letter-join Air Plus 40" panose="02000805000000020003" pitchFamily="50" charset="0"/>
                          <a:ea typeface="+mn-ea"/>
                          <a:cs typeface="+mn-cs"/>
                        </a:rPr>
                        <a:t>A sickness long ago that made many people very ill and die.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8417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84530" y="888509"/>
            <a:ext cx="428435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u="sng" dirty="0">
                <a:latin typeface="Letter-join Air Plus 40" panose="02000805000000020003" pitchFamily="50" charset="0"/>
                <a:ea typeface="Calibri" panose="020F0502020204030204"/>
                <a:cs typeface="Calibri" panose="020F0502020204030204"/>
              </a:rPr>
              <a:t>Stone Age Compared to Today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 panose="020F0502020204030204"/>
                <a:cs typeface="Calibri" panose="020F0502020204030204"/>
              </a:rPr>
              <a:t>In the Stone Age, people lived in caves or simple huts, but today, we have houses made of bricks with electricity and running water.</a:t>
            </a:r>
          </a:p>
          <a:p>
            <a:endParaRPr lang="en-US" sz="1200" dirty="0">
              <a:latin typeface="Letter-join Air Plus 40" panose="02000805000000020003" pitchFamily="50" charset="0"/>
              <a:ea typeface="Calibri" panose="020F0502020204030204"/>
              <a:cs typeface="Calibri" panose="020F0502020204030204"/>
            </a:endParaRPr>
          </a:p>
          <a:p>
            <a:r>
              <a:rPr lang="en-US" sz="1200" dirty="0">
                <a:latin typeface="Letter-join Air Plus 40" panose="02000805000000020003" pitchFamily="50" charset="0"/>
                <a:ea typeface="Calibri" panose="020F0502020204030204"/>
                <a:cs typeface="Calibri" panose="020F0502020204030204"/>
              </a:rPr>
              <a:t>Stone Age people hunted animals and gathered plants for food, while today we can buy our food from supermarkets.</a:t>
            </a:r>
          </a:p>
          <a:p>
            <a:endParaRPr lang="en-US" sz="1200" dirty="0">
              <a:latin typeface="Letter-join Air Plus 40" panose="02000805000000020003" pitchFamily="50" charset="0"/>
              <a:ea typeface="Calibri" panose="020F0502020204030204"/>
              <a:cs typeface="Calibri" panose="020F0502020204030204"/>
            </a:endParaRPr>
          </a:p>
          <a:p>
            <a:r>
              <a:rPr lang="en-US" sz="1200" dirty="0">
                <a:latin typeface="Letter-join Air Plus 40" panose="02000805000000020003" pitchFamily="50" charset="0"/>
                <a:ea typeface="Calibri" panose="020F0502020204030204"/>
                <a:cs typeface="Calibri" panose="020F0502020204030204"/>
              </a:rPr>
              <a:t>Tools in the Stone Age were made from stone and wood, but now we use machines and technology to make things faster and easier.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3194" y="5324501"/>
            <a:ext cx="33428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.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The Black Death made many people very sick and die, so farmers and others had fewer workers to help, which made life and work much harder for everyone.</a:t>
            </a:r>
          </a:p>
          <a:p>
            <a:endParaRPr lang="en-US" sz="1200" dirty="0">
              <a:latin typeface="Letter-join Air Plus 40" panose="02000805000000020003" pitchFamily="50" charset="0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2415" y="5298828"/>
            <a:ext cx="24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inkl Cursive Looped" panose="02000000000000000000" pitchFamily="2" charset="0"/>
              </a:rPr>
              <a:t>Did you know?</a:t>
            </a:r>
            <a:endParaRPr lang="en-GB" b="1" dirty="0">
              <a:latin typeface="Twinkl Cursive Loop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B0694-6513-434B-AABB-FECF0D2BD9FB}"/>
              </a:ext>
            </a:extLst>
          </p:cNvPr>
          <p:cNvSpPr txBox="1"/>
          <p:nvPr/>
        </p:nvSpPr>
        <p:spPr>
          <a:xfrm>
            <a:off x="9163661" y="4078006"/>
            <a:ext cx="2702027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u="sng" dirty="0">
                <a:latin typeface="Letter-join Air Plus 40" panose="02000805000000020003" pitchFamily="50" charset="0"/>
                <a:ea typeface="Calibri" panose="020F0502020204030204"/>
                <a:cs typeface="Calibri" panose="020F0502020204030204"/>
              </a:rPr>
              <a:t>Romans</a:t>
            </a:r>
          </a:p>
          <a:p>
            <a:r>
              <a:rPr lang="en-US" sz="1200" dirty="0">
                <a:latin typeface="Letter-join Air No-lead 40" panose="02000805000000020003" pitchFamily="50" charset="0"/>
              </a:rPr>
              <a:t>The Romans built strong houses using bricks and stones, which helped people stay safe and warm, and this idea is still used in building houses today.</a:t>
            </a:r>
          </a:p>
          <a:p>
            <a:endParaRPr lang="en-US" sz="1200" dirty="0">
              <a:latin typeface="Letter-join Air No-lead 40" panose="02000805000000020003" pitchFamily="50" charset="0"/>
            </a:endParaRPr>
          </a:p>
          <a:p>
            <a:r>
              <a:rPr lang="en-US" sz="1200" dirty="0">
                <a:latin typeface="Letter-join Air No-lead 40" panose="02000805000000020003" pitchFamily="50" charset="0"/>
              </a:rPr>
              <a:t>They also created drains and pipes to carry dirty water away, which is how we now have modern toilets and plumbing in our homes.</a:t>
            </a:r>
            <a:endParaRPr lang="en-GB" sz="1200" dirty="0">
              <a:latin typeface="Letter-join Air No-lead 40" panose="02000805000000020003" pitchFamily="50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4BB4B9-C8AA-4956-9A2A-1D6D2ADD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65" y="4978512"/>
            <a:ext cx="1358340" cy="14498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6FA446-889D-4BDC-8D2C-240748E9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700" y="2643964"/>
            <a:ext cx="1429948" cy="13308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06D4F-9029-42C1-8273-DA20DA91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360" y="733863"/>
            <a:ext cx="1646429" cy="155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6D4D10-0EC4-493E-8A47-BCD75168C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177" y="3351908"/>
            <a:ext cx="1245798" cy="1245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51830E-1FB9-407A-AB0F-017E880A6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71168">
            <a:off x="4065312" y="4666644"/>
            <a:ext cx="1215222" cy="844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1E3DEC-9F0D-449C-8C88-DF6A0AF2E620}"/>
              </a:ext>
            </a:extLst>
          </p:cNvPr>
          <p:cNvSpPr txBox="1"/>
          <p:nvPr/>
        </p:nvSpPr>
        <p:spPr>
          <a:xfrm>
            <a:off x="396991" y="4653886"/>
            <a:ext cx="294292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Letter-join Air Plus 40" panose="02000805000000020003" pitchFamily="50" charset="0"/>
                <a:ea typeface="Calibri"/>
                <a:cs typeface="Calibri"/>
              </a:rPr>
              <a:t>Working life</a:t>
            </a:r>
          </a:p>
          <a:p>
            <a:pPr algn="ctr"/>
            <a:r>
              <a:rPr lang="en-US" sz="1200" b="1" dirty="0">
                <a:latin typeface="Letter-join Air Plus 40" panose="02000805000000020003" pitchFamily="50" charset="0"/>
                <a:ea typeface="Calibri"/>
                <a:cs typeface="Calibri"/>
              </a:rPr>
              <a:t>Rich people: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managed land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ran businesses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worked for the king,</a:t>
            </a:r>
          </a:p>
          <a:p>
            <a:pPr algn="ctr"/>
            <a:r>
              <a:rPr lang="en-US" sz="1200" b="1" dirty="0">
                <a:latin typeface="Letter-join Air Plus 40" panose="02000805000000020003" pitchFamily="50" charset="0"/>
                <a:ea typeface="Calibri"/>
                <a:cs typeface="Calibri"/>
              </a:rPr>
              <a:t>Poor people worked as: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farmers,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Servants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blacksmiths </a:t>
            </a:r>
          </a:p>
          <a:p>
            <a:r>
              <a:rPr lang="en-US" sz="1200" dirty="0">
                <a:latin typeface="Letter-join Air Plus 40" panose="02000805000000020003" pitchFamily="50" charset="0"/>
                <a:ea typeface="Calibri"/>
                <a:cs typeface="Calibri"/>
              </a:rPr>
              <a:t>weavers to earn a living.</a:t>
            </a:r>
          </a:p>
          <a:p>
            <a:endParaRPr lang="en-US" sz="1200" dirty="0">
              <a:latin typeface="Letter-join Air Plus 40" panose="02000805000000020003" pitchFamily="50" charset="0"/>
              <a:ea typeface="Calibri"/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7015C62-D45A-4007-B8D9-19B37AC54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437" y="4722899"/>
            <a:ext cx="820022" cy="66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4D3283-7BA8-4E64-BC3C-A42675BB1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237" y="5493678"/>
            <a:ext cx="863356" cy="118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028056-7F63-41A3-B28A-3FC629EF80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3171" y="3268806"/>
            <a:ext cx="930490" cy="138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6cbc13-b09c-4b82-b7e2-b288df4f8b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0F903E06A18469B526D11D2D3D3CA" ma:contentTypeVersion="19" ma:contentTypeDescription="Create a new document." ma:contentTypeScope="" ma:versionID="aed613183d1fac1868b315bacc1cfd11">
  <xsd:schema xmlns:xsd="http://www.w3.org/2001/XMLSchema" xmlns:xs="http://www.w3.org/2001/XMLSchema" xmlns:p="http://schemas.microsoft.com/office/2006/metadata/properties" xmlns:ns3="f76cbc13-b09c-4b82-b7e2-b288df4f8b8b" xmlns:ns4="24dab1e2-f378-418e-ac5f-1ac0522e1f7e" targetNamespace="http://schemas.microsoft.com/office/2006/metadata/properties" ma:root="true" ma:fieldsID="91cc34d0dc9a1f39431c31a6337523c5" ns3:_="" ns4:_="">
    <xsd:import namespace="f76cbc13-b09c-4b82-b7e2-b288df4f8b8b"/>
    <xsd:import namespace="24dab1e2-f378-418e-ac5f-1ac0522e1f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bc13-b09c-4b82-b7e2-b288df4f8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ab1e2-f378-418e-ac5f-1ac0522e1f7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3BD71-4112-4553-8DA8-B4F4F82AE437}">
  <ds:schemaRefs>
    <ds:schemaRef ds:uri="24dab1e2-f378-418e-ac5f-1ac0522e1f7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76cbc13-b09c-4b82-b7e2-b288df4f8b8b"/>
  </ds:schemaRefs>
</ds:datastoreItem>
</file>

<file path=customXml/itemProps2.xml><?xml version="1.0" encoding="utf-8"?>
<ds:datastoreItem xmlns:ds="http://schemas.openxmlformats.org/officeDocument/2006/customXml" ds:itemID="{18F8DB0E-DDD3-4D98-AEB6-C2A4BD59B2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2FBE4-258B-44E0-8D8E-B4CFE063A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cbc13-b09c-4b82-b7e2-b288df4f8b8b"/>
    <ds:schemaRef ds:uri="24dab1e2-f378-418e-ac5f-1ac0522e1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353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Letter-join Air No-lead 40</vt:lpstr>
      <vt:lpstr>Letter-join Air Plus 40</vt:lpstr>
      <vt:lpstr>Times New Roman</vt:lpstr>
      <vt:lpstr>Twinkl Cursive Looped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Beere</dc:creator>
  <cp:lastModifiedBy>Mrs Roberts</cp:lastModifiedBy>
  <cp:revision>167</cp:revision>
  <cp:lastPrinted>2023-12-19T11:27:35Z</cp:lastPrinted>
  <dcterms:created xsi:type="dcterms:W3CDTF">2023-01-03T14:14:16Z</dcterms:created>
  <dcterms:modified xsi:type="dcterms:W3CDTF">2026-02-01T09:32:35Z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0x01010020A0F903E06A18469B526D11D2D3D3CA</vt:lpwstr>
  </property>
  <property fmtid="{D5CDD505-2E9C-101B-9397-08002B2CF9AE}" pid="3" name="MediaServiceImageTags">
    <vt:lpwstr/>
  </property>
</Properties>
</file>