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147"/>
    <a:srgbClr val="FB7575"/>
    <a:srgbClr val="FF4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303123-52DE-429D-99F8-364253580034}" v="7" dt="2023-01-03T14:19:05.855"/>
    <p1510:client id="{A16EEFB7-A6B0-A2DE-898D-56E1AFB1BB9D}" v="1" dt="2023-09-04T08:15:16.0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888182" y="131142"/>
            <a:ext cx="3528060" cy="733662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50" b="1" dirty="0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St. Mary’s Church of England Primary School and Nursery</a:t>
            </a:r>
            <a:endParaRPr lang="en-GB" sz="1050" dirty="0">
              <a:effectLst/>
              <a:latin typeface="Twinkl Cursive 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050" dirty="0">
                <a:effectLst/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 the BEST you can be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7D4D520-2C76-5587-EE9F-312EC47A7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4635" y="235971"/>
            <a:ext cx="675609" cy="675609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34676" y="173149"/>
            <a:ext cx="4789299" cy="634681"/>
          </a:xfrm>
          <a:prstGeom prst="roundRect">
            <a:avLst/>
          </a:prstGeom>
          <a:solidFill>
            <a:srgbClr val="FF6147"/>
          </a:solidFill>
          <a:ln w="28575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GB" sz="2800" dirty="0">
                <a:solidFill>
                  <a:srgbClr val="000000"/>
                </a:solidFill>
                <a:effectLst/>
                <a:latin typeface="Twinkl Cursive Looped"/>
                <a:ea typeface="Calibri" panose="020F0502020204030204" pitchFamily="34" charset="0"/>
                <a:cs typeface="Calibri"/>
              </a:rPr>
              <a:t> </a:t>
            </a:r>
            <a:r>
              <a:rPr lang="en-GB" sz="1600" b="1">
                <a:solidFill>
                  <a:srgbClr val="000000"/>
                </a:solidFill>
                <a:latin typeface="Twinkl Cursive Looped"/>
                <a:ea typeface="Calibri" panose="020F0502020204030204" pitchFamily="34" charset="0"/>
                <a:cs typeface="Calibri"/>
              </a:rPr>
              <a:t>Science: Properties and Changes of Materials</a:t>
            </a:r>
            <a:endParaRPr lang="en-GB" sz="800" b="1">
              <a:effectLst/>
              <a:latin typeface="Twinkl Cursive Looped"/>
              <a:ea typeface="Calibri" panose="020F0502020204030204" pitchFamily="34" charset="0"/>
              <a:cs typeface="Calibri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38879"/>
              </p:ext>
            </p:extLst>
          </p:nvPr>
        </p:nvGraphicFramePr>
        <p:xfrm>
          <a:off x="377326" y="965424"/>
          <a:ext cx="3320971" cy="4973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4041">
                  <a:extLst>
                    <a:ext uri="{9D8B030D-6E8A-4147-A177-3AD203B41FA5}">
                      <a16:colId xmlns:a16="http://schemas.microsoft.com/office/drawing/2014/main" val="3291820794"/>
                    </a:ext>
                  </a:extLst>
                </a:gridCol>
                <a:gridCol w="2186930">
                  <a:extLst>
                    <a:ext uri="{9D8B030D-6E8A-4147-A177-3AD203B41FA5}">
                      <a16:colId xmlns:a16="http://schemas.microsoft.com/office/drawing/2014/main" val="1016502300"/>
                    </a:ext>
                  </a:extLst>
                </a:gridCol>
              </a:tblGrid>
              <a:tr h="35117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winkl Cursive Looped" panose="02000000000000000000" pitchFamily="2" charset="0"/>
                        </a:rPr>
                        <a:t>Key Vocabulary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42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121816"/>
                  </a:ext>
                </a:extLst>
              </a:tr>
              <a:tr h="3589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Conductor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42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 material that heat or electricity can easily pass through.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Twinkl Cursive Looped" panose="020000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857234"/>
                  </a:ext>
                </a:extLst>
              </a:tr>
              <a:tr h="3589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Transparency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42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transparent object lets light through.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676564"/>
                  </a:ext>
                </a:extLst>
              </a:tr>
              <a:tr h="3589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Insulator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42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winkl Cursive Looped" panose="02000000000000000000" pitchFamily="2" charset="0"/>
                        </a:rPr>
                        <a:t>Material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  <a:latin typeface="Twinkl Cursive Looped" panose="02000000000000000000" pitchFamily="2" charset="0"/>
                        </a:rPr>
                        <a:t> that does not let heat or electricity through.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winkl Cursive Looped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651834"/>
                  </a:ext>
                </a:extLst>
              </a:tr>
              <a:tr h="3402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winkl Cursive Looped" panose="02000000000000000000" pitchFamily="2" charset="0"/>
                          <a:ea typeface="+mn-ea"/>
                          <a:cs typeface="+mn-cs"/>
                        </a:rPr>
                        <a:t>Evaporation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4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winkl Cursive Looped" panose="02000000000000000000" pitchFamily="2" charset="0"/>
                          <a:ea typeface="Comic Sans MS" panose="030F0702030302020204" pitchFamily="66" charset="0"/>
                          <a:cs typeface="Comic Sans MS" panose="030F0702030302020204" pitchFamily="66" charset="0"/>
                        </a:rPr>
                        <a:t>to produce young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winkl Cursive Looped" panose="020000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20725"/>
                  </a:ext>
                </a:extLst>
              </a:tr>
              <a:tr h="3857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Thermal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4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winkl Cursive Looped" panose="02000000000000000000" pitchFamily="2" charset="0"/>
                          <a:ea typeface="Calibri" panose="020F0502020204030204" pitchFamily="34" charset="0"/>
                        </a:rPr>
                        <a:t>Heat.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winkl Cursive Looped" panose="020000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285483"/>
                  </a:ext>
                </a:extLst>
              </a:tr>
              <a:tr h="7057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Dissolve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4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winkl Cursive Looped" panose="02000000000000000000" pitchFamily="2" charset="0"/>
                          <a:ea typeface="Comic Sans MS" panose="030F0702030302020204" pitchFamily="66" charset="0"/>
                          <a:cs typeface="Comic Sans MS" panose="030F0702030302020204" pitchFamily="66" charset="0"/>
                        </a:rPr>
                        <a:t>To cause a solute</a:t>
                      </a:r>
                      <a:r>
                        <a:rPr lang="en-US" sz="110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winkl Cursive Looped" panose="02000000000000000000" pitchFamily="2" charset="0"/>
                          <a:ea typeface="Comic Sans MS" panose="030F0702030302020204" pitchFamily="66" charset="0"/>
                          <a:cs typeface="Comic Sans MS" panose="030F0702030302020204" pitchFamily="66" charset="0"/>
                        </a:rPr>
                        <a:t> to pass into a solution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winkl Cursive Looped" panose="02000000000000000000" pitchFamily="2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winkl Cursive Looped" panose="020000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807310"/>
                  </a:ext>
                </a:extLst>
              </a:tr>
              <a:tr h="3857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Solution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4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winkl Cursive Looped" panose="02000000000000000000" pitchFamily="2" charset="0"/>
                          <a:ea typeface="Comic Sans MS" panose="030F0702030302020204" pitchFamily="66" charset="0"/>
                          <a:cs typeface="Comic Sans MS" panose="030F0702030302020204" pitchFamily="66" charset="0"/>
                        </a:rPr>
                        <a:t>When a substance dissolves in a liquid.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winkl Cursive Looped" panose="020000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771485"/>
                  </a:ext>
                </a:extLst>
              </a:tr>
              <a:tr h="3857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Irreversible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4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winkl Cursive Looped" panose="02000000000000000000" pitchFamily="2" charset="0"/>
                          <a:ea typeface="Calibri" panose="020F0502020204030204" pitchFamily="34" charset="0"/>
                        </a:rPr>
                        <a:t>A</a:t>
                      </a:r>
                      <a:r>
                        <a:rPr lang="en-US" sz="110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winkl Cursive Looped" panose="02000000000000000000" pitchFamily="2" charset="0"/>
                          <a:ea typeface="Calibri" panose="020F0502020204030204" pitchFamily="34" charset="0"/>
                        </a:rPr>
                        <a:t> process that is not reversible.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winkl Cursive Looped" panose="020000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873872"/>
                  </a:ext>
                </a:extLst>
              </a:tr>
              <a:tr h="3857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Reversible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4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winkl Cursive Looped" panose="02000000000000000000" pitchFamily="2" charset="0"/>
                          <a:ea typeface="Calibri" panose="020F0502020204030204" pitchFamily="34" charset="0"/>
                        </a:rPr>
                        <a:t>A process that can</a:t>
                      </a:r>
                      <a:r>
                        <a:rPr lang="en-US" sz="110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winkl Cursive Looped" panose="02000000000000000000" pitchFamily="2" charset="0"/>
                          <a:ea typeface="Calibri" panose="020F0502020204030204" pitchFamily="34" charset="0"/>
                        </a:rPr>
                        <a:t> be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winkl Cursive Looped" panose="02000000000000000000" pitchFamily="2" charset="0"/>
                          <a:ea typeface="Calibri" panose="020F0502020204030204" pitchFamily="34" charset="0"/>
                        </a:rPr>
                        <a:t> reversed.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winkl Cursive Looped" panose="020000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376509"/>
                  </a:ext>
                </a:extLst>
              </a:tr>
              <a:tr h="3857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Soluble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4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winkl Cursive Looped" panose="02000000000000000000" pitchFamily="2" charset="0"/>
                          <a:ea typeface="Calibri" panose="020F0502020204030204" pitchFamily="34" charset="0"/>
                        </a:rPr>
                        <a:t>A substance that can be dissolved in a solvent.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winkl Cursive Looped" panose="020000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32039"/>
                  </a:ext>
                </a:extLst>
              </a:tr>
              <a:tr h="3857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140835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Twinkl Cursive Looped" panose="020000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Solute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Twinkl Cursive Looped" panose="020000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42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winkl Cursive Looped" panose="02000000000000000000" pitchFamily="2" charset="0"/>
                          <a:ea typeface="Calibri" panose="020F0502020204030204" pitchFamily="34" charset="0"/>
                        </a:rPr>
                        <a:t>A substance</a:t>
                      </a:r>
                      <a:r>
                        <a:rPr lang="en-US" sz="1100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winkl Cursive Looped" panose="02000000000000000000" pitchFamily="2" charset="0"/>
                          <a:ea typeface="Calibri" panose="020F0502020204030204" pitchFamily="34" charset="0"/>
                        </a:rPr>
                        <a:t> that is dissolved in another substance, called a solvent.</a:t>
                      </a:r>
                      <a:endParaRPr lang="en-GB" sz="110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winkl Cursive Looped" panose="02000000000000000000" pitchFamily="2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37669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80994" y="435696"/>
            <a:ext cx="2808228" cy="338554"/>
          </a:xfrm>
          <a:prstGeom prst="rect">
            <a:avLst/>
          </a:prstGeom>
          <a:solidFill>
            <a:srgbClr val="FF614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winkl Cursive Looped" panose="02000000000000000000" pitchFamily="2" charset="0"/>
              </a:rPr>
              <a:t>General Knowledge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78286" y="965424"/>
            <a:ext cx="1612691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winkl Cursive Looped" panose="02000000000000000000" pitchFamily="2" charset="0"/>
              </a:rPr>
              <a:t>Irreversible changes </a:t>
            </a:r>
          </a:p>
          <a:p>
            <a:r>
              <a:rPr lang="en-US" sz="1200" dirty="0">
                <a:latin typeface="Twinkl Cursive Looped" panose="02000000000000000000" pitchFamily="2" charset="0"/>
              </a:rPr>
              <a:t>often result in a </a:t>
            </a:r>
          </a:p>
          <a:p>
            <a:r>
              <a:rPr lang="en-US" sz="1200" dirty="0">
                <a:latin typeface="Twinkl Cursive Looped" panose="02000000000000000000" pitchFamily="2" charset="0"/>
              </a:rPr>
              <a:t>new product being </a:t>
            </a:r>
          </a:p>
          <a:p>
            <a:r>
              <a:rPr lang="en-US" sz="1200" dirty="0">
                <a:latin typeface="Twinkl Cursive Looped" panose="02000000000000000000" pitchFamily="2" charset="0"/>
              </a:rPr>
              <a:t>made from the old </a:t>
            </a:r>
          </a:p>
          <a:p>
            <a:r>
              <a:rPr lang="en-US" sz="1200" dirty="0">
                <a:latin typeface="Twinkl Cursive Looped" panose="02000000000000000000" pitchFamily="2" charset="0"/>
              </a:rPr>
              <a:t>materials (reactants). </a:t>
            </a:r>
          </a:p>
          <a:p>
            <a:r>
              <a:rPr lang="en-US" sz="1200" dirty="0">
                <a:latin typeface="Twinkl Cursive Looped" panose="02000000000000000000" pitchFamily="2" charset="0"/>
              </a:rPr>
              <a:t>For example, burning </a:t>
            </a:r>
          </a:p>
          <a:p>
            <a:r>
              <a:rPr lang="en-US" sz="1200" dirty="0">
                <a:latin typeface="Twinkl Cursive Looped" panose="02000000000000000000" pitchFamily="2" charset="0"/>
              </a:rPr>
              <a:t>wood produces ash. </a:t>
            </a:r>
          </a:p>
          <a:p>
            <a:r>
              <a:rPr lang="en-US" sz="1200" dirty="0">
                <a:latin typeface="Twinkl Cursive Looped" panose="02000000000000000000" pitchFamily="2" charset="0"/>
              </a:rPr>
              <a:t>Mixing vinegar and </a:t>
            </a:r>
          </a:p>
          <a:p>
            <a:r>
              <a:rPr lang="en-US" sz="1200" dirty="0">
                <a:latin typeface="Twinkl Cursive Looped" panose="02000000000000000000" pitchFamily="2" charset="0"/>
              </a:rPr>
              <a:t>milk produces casein </a:t>
            </a:r>
          </a:p>
          <a:p>
            <a:r>
              <a:rPr lang="en-US" sz="1200" dirty="0">
                <a:latin typeface="Twinkl Cursive Looped" panose="02000000000000000000" pitchFamily="2" charset="0"/>
              </a:rPr>
              <a:t>Plastic.</a:t>
            </a:r>
            <a:endParaRPr lang="en-US" sz="1100" dirty="0">
              <a:latin typeface="Twinkl Cursive Looped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15054" y="3693930"/>
            <a:ext cx="2508069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winkl Cursive Looped" panose="02000000000000000000" pitchFamily="2" charset="0"/>
              </a:rPr>
              <a:t>Dissolving</a:t>
            </a:r>
          </a:p>
          <a:p>
            <a:r>
              <a:rPr lang="en-US" sz="1200" dirty="0">
                <a:latin typeface="Twinkl Cursive Looped" panose="02000000000000000000" pitchFamily="2" charset="0"/>
              </a:rPr>
              <a:t> A solution is made when solid particles are mixed with liquid particles. Materials that will dissolve are known as soluble. Materials that won’t dissolve are known as insoluble. A suspension is when the particles don’t dissolve.</a:t>
            </a:r>
            <a:endParaRPr lang="en-GB" sz="1200" dirty="0">
              <a:latin typeface="Twinkl Cursive Looped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619" y="969633"/>
            <a:ext cx="4291299" cy="146909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187060"/>
              </p:ext>
            </p:extLst>
          </p:nvPr>
        </p:nvGraphicFramePr>
        <p:xfrm>
          <a:off x="7731822" y="2438726"/>
          <a:ext cx="4287096" cy="1123407"/>
        </p:xfrm>
        <a:graphic>
          <a:graphicData uri="http://schemas.openxmlformats.org/drawingml/2006/table">
            <a:tbl>
              <a:tblPr firstRow="1" bandRow="1">
                <a:solidFill>
                  <a:srgbClr val="FF6147"/>
                </a:solidFill>
                <a:tableStyleId>{5C22544A-7EE6-4342-B048-85BDC9FD1C3A}</a:tableStyleId>
              </a:tblPr>
              <a:tblGrid>
                <a:gridCol w="1429032">
                  <a:extLst>
                    <a:ext uri="{9D8B030D-6E8A-4147-A177-3AD203B41FA5}">
                      <a16:colId xmlns:a16="http://schemas.microsoft.com/office/drawing/2014/main" val="2297941194"/>
                    </a:ext>
                  </a:extLst>
                </a:gridCol>
                <a:gridCol w="1429032">
                  <a:extLst>
                    <a:ext uri="{9D8B030D-6E8A-4147-A177-3AD203B41FA5}">
                      <a16:colId xmlns:a16="http://schemas.microsoft.com/office/drawing/2014/main" val="1406246206"/>
                    </a:ext>
                  </a:extLst>
                </a:gridCol>
                <a:gridCol w="1429032">
                  <a:extLst>
                    <a:ext uri="{9D8B030D-6E8A-4147-A177-3AD203B41FA5}">
                      <a16:colId xmlns:a16="http://schemas.microsoft.com/office/drawing/2014/main" val="2403327613"/>
                    </a:ext>
                  </a:extLst>
                </a:gridCol>
              </a:tblGrid>
              <a:tr h="1123407">
                <a:tc>
                  <a:txBody>
                    <a:bodyPr/>
                    <a:lstStyle/>
                    <a:p>
                      <a:r>
                        <a:rPr lang="en-US" sz="1050" b="0" dirty="0">
                          <a:latin typeface="Twinkl Cursive Looped" panose="02000000000000000000" pitchFamily="2" charset="0"/>
                        </a:rPr>
                        <a:t>Smaller materials are able to fall through the holes in the</a:t>
                      </a:r>
                      <a:r>
                        <a:rPr lang="en-US" sz="1050" b="0" baseline="0" dirty="0">
                          <a:latin typeface="Twinkl Cursive Looped" panose="02000000000000000000" pitchFamily="2" charset="0"/>
                        </a:rPr>
                        <a:t> </a:t>
                      </a:r>
                      <a:r>
                        <a:rPr lang="en-US" sz="1050" b="0" dirty="0">
                          <a:latin typeface="Twinkl Cursive Looped" panose="02000000000000000000" pitchFamily="2" charset="0"/>
                        </a:rPr>
                        <a:t>sieve, separating them from larger particles.</a:t>
                      </a:r>
                      <a:endParaRPr lang="en-GB" sz="1050" b="0" dirty="0">
                        <a:latin typeface="Twinkl Cursive Looped" panose="02000000000000000000" pitchFamily="2" charset="0"/>
                      </a:endParaRPr>
                    </a:p>
                  </a:txBody>
                  <a:tcPr>
                    <a:solidFill>
                      <a:srgbClr val="FF61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0" dirty="0">
                          <a:latin typeface="Twinkl Cursive Looped" panose="02000000000000000000" pitchFamily="2" charset="0"/>
                        </a:rPr>
                        <a:t>The solid particles will get caught in the filter paper but the liquid will be able to get through.</a:t>
                      </a:r>
                      <a:endParaRPr lang="en-GB" sz="1050" b="0" dirty="0">
                        <a:latin typeface="Twinkl Cursive Looped" panose="02000000000000000000" pitchFamily="2" charset="0"/>
                      </a:endParaRPr>
                    </a:p>
                  </a:txBody>
                  <a:tcPr>
                    <a:solidFill>
                      <a:srgbClr val="FF614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>
                          <a:latin typeface="Twinkl Cursive Looped" panose="02000000000000000000" pitchFamily="2" charset="0"/>
                        </a:rPr>
                        <a:t>The liquid changes into a gas, leaving the solid</a:t>
                      </a:r>
                      <a:r>
                        <a:rPr lang="en-US" sz="1050" b="0" baseline="0" dirty="0">
                          <a:latin typeface="Twinkl Cursive Looped" panose="02000000000000000000" pitchFamily="2" charset="0"/>
                        </a:rPr>
                        <a:t> </a:t>
                      </a:r>
                      <a:r>
                        <a:rPr lang="en-US" sz="1050" b="0" dirty="0">
                          <a:latin typeface="Twinkl Cursive Looped" panose="02000000000000000000" pitchFamily="2" charset="0"/>
                        </a:rPr>
                        <a:t>particles behind.</a:t>
                      </a:r>
                      <a:endParaRPr lang="en-GB" sz="1050" dirty="0"/>
                    </a:p>
                  </a:txBody>
                  <a:tcPr>
                    <a:solidFill>
                      <a:srgbClr val="FF6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001104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8140" r="8953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36859" y="3989561"/>
            <a:ext cx="474439" cy="711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977" y="965424"/>
            <a:ext cx="1194598" cy="19389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6015" y="5875684"/>
            <a:ext cx="3532903" cy="5497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6472" y="3318091"/>
            <a:ext cx="3941146" cy="11061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89860" y="3028223"/>
            <a:ext cx="2795248" cy="276999"/>
          </a:xfrm>
          <a:prstGeom prst="rect">
            <a:avLst/>
          </a:prstGeom>
          <a:solidFill>
            <a:srgbClr val="FF6147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winkl Cursive Looped" panose="02000000000000000000" pitchFamily="2" charset="0"/>
              </a:rPr>
              <a:t>Changes of state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92391" y="4471066"/>
            <a:ext cx="1496975" cy="19543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winkl Cursive Looped" panose="02000000000000000000" pitchFamily="2" charset="0"/>
              </a:rPr>
              <a:t>Conductor</a:t>
            </a:r>
          </a:p>
          <a:p>
            <a:r>
              <a:rPr lang="en-US" sz="1100" dirty="0">
                <a:latin typeface="Twinkl Cursive Looped" panose="02000000000000000000" pitchFamily="2" charset="0"/>
              </a:rPr>
              <a:t>A conductor is a material that heat or electricity can easily travel through. Most metals are both thermal conductors (they conduct heat) and electrical conductors (they conduct electricity).</a:t>
            </a:r>
            <a:endParaRPr lang="en-GB" sz="1100" dirty="0">
              <a:latin typeface="Twinkl Cursive Looped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23975" y="4471066"/>
            <a:ext cx="1224841" cy="19543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winkl Cursive Looped" panose="02000000000000000000" pitchFamily="2" charset="0"/>
              </a:rPr>
              <a:t>Insulator</a:t>
            </a:r>
          </a:p>
          <a:p>
            <a:r>
              <a:rPr lang="en-US" sz="1100" dirty="0">
                <a:latin typeface="Twinkl Cursive Looped" panose="02000000000000000000" pitchFamily="2" charset="0"/>
              </a:rPr>
              <a:t>An insulator is a material that does not let heat or electricity travel through them. Wood and plastic are both thermal and electrical insulators.</a:t>
            </a:r>
            <a:endParaRPr lang="en-GB" sz="1100" dirty="0">
              <a:latin typeface="Twinkl Cursive Looped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23672" y="4471066"/>
            <a:ext cx="1082205" cy="17851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winkl Cursive Looped" panose="02000000000000000000" pitchFamily="2" charset="0"/>
              </a:rPr>
              <a:t>Transparency</a:t>
            </a:r>
          </a:p>
          <a:p>
            <a:r>
              <a:rPr lang="en-US" sz="1100" dirty="0">
                <a:latin typeface="Twinkl Cursive Looped" panose="02000000000000000000" pitchFamily="2" charset="0"/>
              </a:rPr>
              <a:t>A transparent object lets light through so the object can be looked through, for example glass or some plastics.</a:t>
            </a:r>
            <a:endParaRPr lang="en-GB" sz="1100" dirty="0">
              <a:latin typeface="Twinkl Cursive Looped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70676">
            <a:off x="8019032" y="4409869"/>
            <a:ext cx="924126" cy="1035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709351">
            <a:off x="6395135" y="5937223"/>
            <a:ext cx="671207" cy="680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668805">
            <a:off x="3216584" y="5828784"/>
            <a:ext cx="617434" cy="474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e589ba-2030-4375-8678-50fdba61500d">
      <Terms xmlns="http://schemas.microsoft.com/office/infopath/2007/PartnerControls"/>
    </lcf76f155ced4ddcb4097134ff3c332f>
    <TaxCatchAll xmlns="6f664282-c5d4-4646-b6ad-958c982d673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E88F55F1778243804C6734BBD1B60C" ma:contentTypeVersion="17" ma:contentTypeDescription="Create a new document." ma:contentTypeScope="" ma:versionID="4c8f928fb46210d10ea26ac4f5354746">
  <xsd:schema xmlns:xsd="http://www.w3.org/2001/XMLSchema" xmlns:xs="http://www.w3.org/2001/XMLSchema" xmlns:p="http://schemas.microsoft.com/office/2006/metadata/properties" xmlns:ns2="a6e589ba-2030-4375-8678-50fdba61500d" xmlns:ns3="6f664282-c5d4-4646-b6ad-958c982d6739" targetNamespace="http://schemas.microsoft.com/office/2006/metadata/properties" ma:root="true" ma:fieldsID="a84f8aa76850ce48d522e807fd4ff96d" ns2:_="" ns3:_="">
    <xsd:import namespace="a6e589ba-2030-4375-8678-50fdba61500d"/>
    <xsd:import namespace="6f664282-c5d4-4646-b6ad-958c982d67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e589ba-2030-4375-8678-50fdba6150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7597b95-aa47-4fbc-b87d-e879c1f79a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64282-c5d4-4646-b6ad-958c982d673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729365-fe59-4cbc-b5cb-30f43df91dfb}" ma:internalName="TaxCatchAll" ma:showField="CatchAllData" ma:web="6f664282-c5d4-4646-b6ad-958c982d67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0A3BD71-4112-4553-8DA8-B4F4F82AE437}">
  <ds:schemaRefs>
    <ds:schemaRef ds:uri="a6e589ba-2030-4375-8678-50fdba61500d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6f664282-c5d4-4646-b6ad-958c982d6739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D74B45-86A5-4D67-8B7F-2079E1EB85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e589ba-2030-4375-8678-50fdba61500d"/>
    <ds:schemaRef ds:uri="6f664282-c5d4-4646-b6ad-958c982d67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F8DB0E-DDD3-4D98-AEB6-C2A4BD59B2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340</Words>
  <Application>Microsoft Office PowerPoint</Application>
  <PresentationFormat>Widescreen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Comic Sans MS</vt:lpstr>
      <vt:lpstr>Times New Roman</vt:lpstr>
      <vt:lpstr>Twinkl Cursive Looped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Caitlin Norris</dc:creator>
  <cp:lastModifiedBy>Georgia Clark</cp:lastModifiedBy>
  <cp:revision>37</cp:revision>
  <cp:lastPrinted>2023-03-15T12:32:39Z</cp:lastPrinted>
  <dcterms:created xsi:type="dcterms:W3CDTF">2023-01-03T14:14:16Z</dcterms:created>
  <dcterms:modified xsi:type="dcterms:W3CDTF">2023-09-11T13:33:46Z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0x01010068E88F55F1778243804C6734BBD1B60C</vt:lpwstr>
  </property>
  <property fmtid="{D5CDD505-2E9C-101B-9397-08002B2CF9AE}" pid="3" name="MediaServiceImageTags">
    <vt:lpwstr/>
  </property>
</Properties>
</file>