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268B-EF3E-9572-B0A8-19BD92DEFC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A6F6F30-A42C-1834-9B2D-5B6B78BC3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6AF111-0768-D14B-1C60-A3A83F6ACDEC}"/>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82D5C23E-0EDA-EF75-DD70-6F05DC6C8B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7F75B-938E-BF3B-629F-851FB9058353}"/>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304703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C580-0C2B-599B-F5E1-12BAE45D2E6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9A68EC2-50E7-C651-3D9C-917170D78D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ED7F05-91D2-A791-5057-E728D89849AE}"/>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56996844-AE3E-53EF-8FC1-1A1991840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23B6C-E894-57EF-725F-A392F69067E6}"/>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410874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9B67D-5608-087C-A096-4CBE448F124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384345D-C26F-1063-2238-9C90AD5EF1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850A7E-0549-02F4-2FC5-7981F08EF6D9}"/>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066C1F31-60A9-0A58-7442-1AA472119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1AD7B-65B4-4EAD-C62C-0F8CFDC649FC}"/>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28884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A5A4-B634-EFA7-BACF-2C5FE89515F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9DC6F22-5A9A-10AF-BE0F-F39112F7A0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3EBE0C-8E22-F319-B9A2-431DA431A81A}"/>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C8FA84EB-2B1E-676C-121C-4ACC0DA21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5862E-28C7-DD4E-85AD-5A50EF6E64C0}"/>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79929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F42-8604-49EE-460B-0015E53807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7078E1A-7AAA-5EE7-261B-235D6A794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713301-7D50-83CD-9403-B9F60C8C707E}"/>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2931E23B-FE70-B9D6-B592-621A4FAF4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DC083-A286-9652-DDEF-83C3BE9C8FCD}"/>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159829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2592-C7E3-25F3-555B-E4E415BE9D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0CF460-50B6-5057-C2DC-20DAFDC3AC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4815701-81FA-F820-370B-C221A3367D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001467A-B5E2-7AAF-6DE6-F2EC8BA38CE4}"/>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6" name="Footer Placeholder 5">
            <a:extLst>
              <a:ext uri="{FF2B5EF4-FFF2-40B4-BE49-F238E27FC236}">
                <a16:creationId xmlns:a16="http://schemas.microsoft.com/office/drawing/2014/main" id="{618F7E73-CB5E-3420-2A7C-E0C67E650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4EF49A-5772-05E6-3A15-7BE565A7ED3D}"/>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148354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1C41-8B72-07D5-9FCA-9AA1E819457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F9828E0-C72E-0CCF-C670-26D8627B88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198F9C-6DA3-D47D-A366-85BBCD07C9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FAADDCB-3C25-8879-ED9B-EA2AD8B7A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BCFE83-4844-DF92-D12C-6CD0FD7834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DB24243-A4D4-8A44-7288-3905276094F0}"/>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8" name="Footer Placeholder 7">
            <a:extLst>
              <a:ext uri="{FF2B5EF4-FFF2-40B4-BE49-F238E27FC236}">
                <a16:creationId xmlns:a16="http://schemas.microsoft.com/office/drawing/2014/main" id="{E62303B9-9241-1465-90A6-041FF92773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A4F70F-B52E-9C83-3874-174E9F4C4C67}"/>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153172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8759-B47F-6452-F060-31894DDC25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FF0BEA-112C-5EB4-E800-8ACC16636B35}"/>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4" name="Footer Placeholder 3">
            <a:extLst>
              <a:ext uri="{FF2B5EF4-FFF2-40B4-BE49-F238E27FC236}">
                <a16:creationId xmlns:a16="http://schemas.microsoft.com/office/drawing/2014/main" id="{043F3CB7-7E5F-E43E-31A6-269299B8AC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AAD86B-A30F-FC38-1A97-BC1728087667}"/>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99205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AB2DC-6061-01CF-DC9E-03B24DDE4B6D}"/>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3" name="Footer Placeholder 2">
            <a:extLst>
              <a:ext uri="{FF2B5EF4-FFF2-40B4-BE49-F238E27FC236}">
                <a16:creationId xmlns:a16="http://schemas.microsoft.com/office/drawing/2014/main" id="{E8A7CB2A-313C-95B6-74E3-CA40354C86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C43F3C-B3DF-AC26-D440-DEC1B2F0E6D6}"/>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423958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C688-B82C-121C-74CD-AC5E2E93D2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0704F53-4CFD-5737-27FF-20AC98AF3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2315BDE-2244-46A2-5A99-83383DBE0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4CF194-FC22-9FCC-B070-E591B19B3277}"/>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6" name="Footer Placeholder 5">
            <a:extLst>
              <a:ext uri="{FF2B5EF4-FFF2-40B4-BE49-F238E27FC236}">
                <a16:creationId xmlns:a16="http://schemas.microsoft.com/office/drawing/2014/main" id="{2D500E9D-265F-20BC-B87E-359AA858DD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8A205C-3665-F1DE-E4D6-AFA528D47F95}"/>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64992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F3B1-F2E6-D8E5-6451-3EC3D358C1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A4465B7-4A76-5A00-66F4-1ED34178A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B7F5A5-4B29-2AA7-C697-6705A938E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32D8D5-91B0-0027-7D1A-FDE58A55CCED}"/>
              </a:ext>
            </a:extLst>
          </p:cNvPr>
          <p:cNvSpPr>
            <a:spLocks noGrp="1"/>
          </p:cNvSpPr>
          <p:nvPr>
            <p:ph type="dt" sz="half" idx="10"/>
          </p:nvPr>
        </p:nvSpPr>
        <p:spPr/>
        <p:txBody>
          <a:bodyPr/>
          <a:lstStyle/>
          <a:p>
            <a:fld id="{986C08B8-C4A0-4D9D-8008-497CC48B62C3}" type="datetimeFigureOut">
              <a:rPr lang="en-GB" smtClean="0"/>
              <a:t>21/07/2025</a:t>
            </a:fld>
            <a:endParaRPr lang="en-GB"/>
          </a:p>
        </p:txBody>
      </p:sp>
      <p:sp>
        <p:nvSpPr>
          <p:cNvPr id="6" name="Footer Placeholder 5">
            <a:extLst>
              <a:ext uri="{FF2B5EF4-FFF2-40B4-BE49-F238E27FC236}">
                <a16:creationId xmlns:a16="http://schemas.microsoft.com/office/drawing/2014/main" id="{BC6ED198-816C-3F58-C155-61CDDF08E3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B1B871-00EA-F642-8296-6FE2ACAFB4AC}"/>
              </a:ext>
            </a:extLst>
          </p:cNvPr>
          <p:cNvSpPr>
            <a:spLocks noGrp="1"/>
          </p:cNvSpPr>
          <p:nvPr>
            <p:ph type="sldNum" sz="quarter" idx="12"/>
          </p:nvPr>
        </p:nvSpPr>
        <p:spPr/>
        <p:txBody>
          <a:bodyPr/>
          <a:lstStyle/>
          <a:p>
            <a:fld id="{0E10675E-9E02-4E9A-A9B6-71909B0815C4}" type="slidenum">
              <a:rPr lang="en-GB" smtClean="0"/>
              <a:t>‹#›</a:t>
            </a:fld>
            <a:endParaRPr lang="en-GB"/>
          </a:p>
        </p:txBody>
      </p:sp>
    </p:spTree>
    <p:extLst>
      <p:ext uri="{BB962C8B-B14F-4D97-AF65-F5344CB8AC3E}">
        <p14:creationId xmlns:p14="http://schemas.microsoft.com/office/powerpoint/2010/main" val="202677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F3D53-3110-28BB-2328-8303733CC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F7AE144-FECD-10F9-78BA-D79667D76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640E28-F9A3-32D7-B928-88BB52097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C08B8-C4A0-4D9D-8008-497CC48B62C3}" type="datetimeFigureOut">
              <a:rPr lang="en-GB" smtClean="0"/>
              <a:t>21/07/2025</a:t>
            </a:fld>
            <a:endParaRPr lang="en-GB"/>
          </a:p>
        </p:txBody>
      </p:sp>
      <p:sp>
        <p:nvSpPr>
          <p:cNvPr id="5" name="Footer Placeholder 4">
            <a:extLst>
              <a:ext uri="{FF2B5EF4-FFF2-40B4-BE49-F238E27FC236}">
                <a16:creationId xmlns:a16="http://schemas.microsoft.com/office/drawing/2014/main" id="{86F742B7-3C24-6090-2482-D669B070F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662567-9ECF-0CEC-0065-D53D4D3AD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0675E-9E02-4E9A-A9B6-71909B0815C4}" type="slidenum">
              <a:rPr lang="en-GB" smtClean="0"/>
              <a:t>‹#›</a:t>
            </a:fld>
            <a:endParaRPr lang="en-GB"/>
          </a:p>
        </p:txBody>
      </p:sp>
    </p:spTree>
    <p:extLst>
      <p:ext uri="{BB962C8B-B14F-4D97-AF65-F5344CB8AC3E}">
        <p14:creationId xmlns:p14="http://schemas.microsoft.com/office/powerpoint/2010/main" val="270365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79">
            <a:extLst>
              <a:ext uri="{FF2B5EF4-FFF2-40B4-BE49-F238E27FC236}">
                <a16:creationId xmlns:a16="http://schemas.microsoft.com/office/drawing/2014/main" id="{ACA070DF-4684-B11D-E675-77A6E89A0584}"/>
              </a:ext>
            </a:extLst>
          </p:cNvPr>
          <p:cNvSpPr/>
          <p:nvPr/>
        </p:nvSpPr>
        <p:spPr>
          <a:xfrm>
            <a:off x="4292600" y="241617"/>
            <a:ext cx="3606800" cy="632143"/>
          </a:xfrm>
          <a:prstGeom prst="roundRect">
            <a:avLst/>
          </a:prstGeom>
          <a:solidFill>
            <a:srgbClr val="92D050"/>
          </a:solidFill>
          <a:ln w="28575">
            <a:solidFill>
              <a:schemeClr val="tx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FFFFFF"/>
                </a:solidFill>
                <a:effectLst/>
                <a:latin typeface="Letter-join Basic 40" panose="02000505000000020003" pitchFamily="50" charset="0"/>
                <a:ea typeface="Calibri" panose="020F0502020204030204" pitchFamily="34" charset="0"/>
                <a:cs typeface="Times New Roman" panose="02020603050405020304" pitchFamily="18" charset="0"/>
              </a:rPr>
              <a:t>Out &amp; About </a:t>
            </a:r>
          </a:p>
          <a:p>
            <a:pPr algn="ctr"/>
            <a:r>
              <a:rPr lang="en-GB" b="1" dirty="0">
                <a:solidFill>
                  <a:srgbClr val="FFFFFF"/>
                </a:solidFill>
                <a:effectLst/>
                <a:latin typeface="Letter-join Basic 40" panose="02000505000000020003" pitchFamily="50" charset="0"/>
                <a:ea typeface="Calibri" panose="020F0502020204030204" pitchFamily="34" charset="0"/>
                <a:cs typeface="Times New Roman" panose="02020603050405020304" pitchFamily="18" charset="0"/>
              </a:rPr>
              <a:t>Our Local Area</a:t>
            </a:r>
            <a:endParaRPr lang="en-GB" dirty="0">
              <a:effectLst/>
              <a:latin typeface="Letter-join Basic 40" panose="02000505000000020003" pitchFamily="50"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9C9BF8D-B30E-9207-453E-386C02EC7602}"/>
              </a:ext>
            </a:extLst>
          </p:cNvPr>
          <p:cNvGraphicFramePr>
            <a:graphicFrameLocks noGrp="1"/>
          </p:cNvGraphicFramePr>
          <p:nvPr>
            <p:extLst>
              <p:ext uri="{D42A27DB-BD31-4B8C-83A1-F6EECF244321}">
                <p14:modId xmlns:p14="http://schemas.microsoft.com/office/powerpoint/2010/main" val="4110420926"/>
              </p:ext>
            </p:extLst>
          </p:nvPr>
        </p:nvGraphicFramePr>
        <p:xfrm>
          <a:off x="7051839" y="2830513"/>
          <a:ext cx="4627968" cy="3840798"/>
        </p:xfrm>
        <a:graphic>
          <a:graphicData uri="http://schemas.openxmlformats.org/drawingml/2006/table">
            <a:tbl>
              <a:tblPr firstRow="1" firstCol="1" bandRow="1">
                <a:tableStyleId>{93296810-A885-4BE3-A3E7-6D5BEEA58F35}</a:tableStyleId>
              </a:tblPr>
              <a:tblGrid>
                <a:gridCol w="1055427">
                  <a:extLst>
                    <a:ext uri="{9D8B030D-6E8A-4147-A177-3AD203B41FA5}">
                      <a16:colId xmlns:a16="http://schemas.microsoft.com/office/drawing/2014/main" val="915680018"/>
                    </a:ext>
                  </a:extLst>
                </a:gridCol>
                <a:gridCol w="3572541">
                  <a:extLst>
                    <a:ext uri="{9D8B030D-6E8A-4147-A177-3AD203B41FA5}">
                      <a16:colId xmlns:a16="http://schemas.microsoft.com/office/drawing/2014/main" val="634307121"/>
                    </a:ext>
                  </a:extLst>
                </a:gridCol>
              </a:tblGrid>
              <a:tr h="0">
                <a:tc gridSpan="2">
                  <a:txBody>
                    <a:bodyPr/>
                    <a:lstStyle/>
                    <a:p>
                      <a:pPr algn="ctr">
                        <a:lnSpc>
                          <a:spcPct val="107000"/>
                        </a:lnSpc>
                        <a:spcAft>
                          <a:spcPts val="800"/>
                        </a:spcAft>
                      </a:pPr>
                      <a:r>
                        <a:rPr lang="en-GB" sz="1100" dirty="0">
                          <a:effectLst/>
                          <a:latin typeface="Letter-join Basic 40" panose="02000505000000020003" pitchFamily="50" charset="0"/>
                        </a:rPr>
                        <a:t>Key Vocabulary</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87559517"/>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city</a:t>
                      </a:r>
                      <a:endParaRPr lang="en-US"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large town.</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194496"/>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town</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town is a place with many streets and buildings, where people live and work. Towns are larger than villages and smaller than cities.</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883723"/>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village</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village consists of a group of houses, together with other buildings such as a church and a school, in a country area.</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9456286"/>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compass</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compass is an instrument that you use for finding directions. It has a dial and a magnetic needle that always points to the north.</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574767"/>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key</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The key on a map  is a list of the symbols used and their meanings.</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937561"/>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symbols</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symbol of something is a shape that is used to represent it.</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8034358"/>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location</a:t>
                      </a:r>
                      <a:endParaRPr lang="en-US"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A location is the place where something happens or is situated.</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316463"/>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Radstock</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err="1">
                          <a:effectLst/>
                          <a:latin typeface="Letter-join Basic 40" panose="02000505000000020003" pitchFamily="50" charset="0"/>
                        </a:rPr>
                        <a:t>Radstock</a:t>
                      </a:r>
                      <a:r>
                        <a:rPr lang="en-GB" sz="1050" u="none" kern="1200" dirty="0">
                          <a:effectLst/>
                          <a:latin typeface="Letter-join Basic 40" panose="02000505000000020003" pitchFamily="50" charset="0"/>
                        </a:rPr>
                        <a:t> is a town in Somerset, England.</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2294997"/>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Writhlington</a:t>
                      </a:r>
                      <a:endParaRPr lang="en-US" sz="11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err="1">
                          <a:effectLst/>
                          <a:latin typeface="Letter-join Basic 40" panose="02000505000000020003" pitchFamily="50" charset="0"/>
                        </a:rPr>
                        <a:t>Writhlington</a:t>
                      </a:r>
                      <a:r>
                        <a:rPr lang="en-GB" sz="1050" u="none" kern="1200" dirty="0">
                          <a:effectLst/>
                          <a:latin typeface="Letter-join Basic 40" panose="02000505000000020003" pitchFamily="50" charset="0"/>
                        </a:rPr>
                        <a:t> is a suburb of </a:t>
                      </a:r>
                      <a:r>
                        <a:rPr lang="en-GB" sz="1050" u="none" kern="1200" dirty="0" err="1">
                          <a:effectLst/>
                          <a:latin typeface="Letter-join Basic 40" panose="02000505000000020003" pitchFamily="50" charset="0"/>
                        </a:rPr>
                        <a:t>Radstock</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1088183"/>
                  </a:ext>
                </a:extLst>
              </a:tr>
              <a:tr h="288290">
                <a:tc>
                  <a:txBody>
                    <a:bodyPr/>
                    <a:lstStyle/>
                    <a:p>
                      <a:pPr marL="0" marR="0" algn="ctr">
                        <a:lnSpc>
                          <a:spcPct val="107000"/>
                        </a:lnSpc>
                        <a:spcBef>
                          <a:spcPts val="0"/>
                        </a:spcBef>
                        <a:spcAft>
                          <a:spcPts val="0"/>
                        </a:spcAft>
                      </a:pPr>
                      <a:r>
                        <a:rPr lang="en-GB" sz="1100">
                          <a:effectLst/>
                          <a:latin typeface="Letter-join Basic 40" panose="02000505000000020003" pitchFamily="50" charset="0"/>
                        </a:rPr>
                        <a:t>United Kingdom</a:t>
                      </a:r>
                      <a:endParaRPr lang="en-US"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u="none" kern="1200" dirty="0">
                          <a:effectLst/>
                          <a:latin typeface="Letter-join Basic 40" panose="02000505000000020003" pitchFamily="50" charset="0"/>
                        </a:rPr>
                        <a:t>The United Kingdom, made up of England, Scotland, Wales and Northern Ireland, is an island nation in north-western Europe.</a:t>
                      </a:r>
                      <a:endParaRPr lang="en-GB" sz="1050" u="none" dirty="0">
                        <a:solidFill>
                          <a:schemeClr val="tx1"/>
                        </a:solidFill>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2186727"/>
                  </a:ext>
                </a:extLst>
              </a:tr>
            </a:tbl>
          </a:graphicData>
        </a:graphic>
      </p:graphicFrame>
      <p:sp>
        <p:nvSpPr>
          <p:cNvPr id="7" name="Rectangle 1">
            <a:extLst>
              <a:ext uri="{FF2B5EF4-FFF2-40B4-BE49-F238E27FC236}">
                <a16:creationId xmlns:a16="http://schemas.microsoft.com/office/drawing/2014/main" id="{46F9EF38-FE05-3843-FEE6-EA915C92465D}"/>
              </a:ext>
            </a:extLst>
          </p:cNvPr>
          <p:cNvSpPr>
            <a:spLocks noChangeArrowheads="1"/>
          </p:cNvSpPr>
          <p:nvPr/>
        </p:nvSpPr>
        <p:spPr bwMode="auto">
          <a:xfrm>
            <a:off x="2720975" y="2373313"/>
            <a:ext cx="86617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Text Box 2">
            <a:extLst>
              <a:ext uri="{FF2B5EF4-FFF2-40B4-BE49-F238E27FC236}">
                <a16:creationId xmlns:a16="http://schemas.microsoft.com/office/drawing/2014/main" id="{03EC6E9E-3DAC-05C7-6974-E02DC8F00420}"/>
              </a:ext>
            </a:extLst>
          </p:cNvPr>
          <p:cNvSpPr txBox="1">
            <a:spLocks noChangeArrowheads="1"/>
          </p:cNvSpPr>
          <p:nvPr/>
        </p:nvSpPr>
        <p:spPr bwMode="auto">
          <a:xfrm>
            <a:off x="441570" y="189859"/>
            <a:ext cx="2777490" cy="7086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 Mary’s C of E </a:t>
            </a:r>
          </a:p>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Primary School and Nursery</a:t>
            </a:r>
          </a:p>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‘Be the BEST you can be’</a:t>
            </a:r>
          </a:p>
        </p:txBody>
      </p:sp>
      <p:pic>
        <p:nvPicPr>
          <p:cNvPr id="11" name="Picture 10">
            <a:extLst>
              <a:ext uri="{FF2B5EF4-FFF2-40B4-BE49-F238E27FC236}">
                <a16:creationId xmlns:a16="http://schemas.microsoft.com/office/drawing/2014/main" id="{70001AAF-7E89-DBA2-9492-1583182478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453" y="233683"/>
            <a:ext cx="627165" cy="62716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2707533" y="4508641"/>
            <a:ext cx="1585067" cy="1199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a:stretch>
            <a:fillRect/>
          </a:stretch>
        </p:blipFill>
        <p:spPr>
          <a:xfrm>
            <a:off x="447266" y="3602088"/>
            <a:ext cx="1974128" cy="2873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2503278" y="5810221"/>
            <a:ext cx="1571625" cy="600164"/>
          </a:xfrm>
          <a:prstGeom prst="rect">
            <a:avLst/>
          </a:prstGeom>
          <a:noFill/>
          <a:ln w="9525">
            <a:solidFill>
              <a:schemeClr val="tx1"/>
            </a:solidFill>
          </a:ln>
        </p:spPr>
        <p:txBody>
          <a:bodyPr wrap="square" rtlCol="0">
            <a:spAutoFit/>
          </a:bodyPr>
          <a:lstStyle/>
          <a:p>
            <a:pPr algn="ctr"/>
            <a:r>
              <a:rPr lang="en-GB" sz="1100" dirty="0" err="1">
                <a:latin typeface="Letter-join Basic 40" panose="02000505000000020003" pitchFamily="50" charset="0"/>
              </a:rPr>
              <a:t>Radstock</a:t>
            </a:r>
            <a:r>
              <a:rPr lang="en-GB" sz="1100" dirty="0">
                <a:latin typeface="Letter-join Basic 40" panose="02000505000000020003" pitchFamily="50" charset="0"/>
              </a:rPr>
              <a:t> is in the South West of England, near the city of Bath.</a:t>
            </a:r>
            <a:endParaRPr lang="en-US" sz="1100" dirty="0">
              <a:latin typeface="Letter-join Basic 40" panose="02000505000000020003" pitchFamily="50" charset="0"/>
            </a:endParaRPr>
          </a:p>
        </p:txBody>
      </p:sp>
      <p:sp>
        <p:nvSpPr>
          <p:cNvPr id="16" name="Left Arrow 15"/>
          <p:cNvSpPr/>
          <p:nvPr/>
        </p:nvSpPr>
        <p:spPr>
          <a:xfrm rot="839155">
            <a:off x="1351841" y="6189737"/>
            <a:ext cx="1159933" cy="7196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34" name="Picture 10" descr="Compass 8 Point - Playscap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2815" y="2013505"/>
            <a:ext cx="1882775" cy="1412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2247" y="952273"/>
            <a:ext cx="3583197" cy="938719"/>
          </a:xfrm>
          <a:prstGeom prst="rect">
            <a:avLst/>
          </a:prstGeom>
          <a:noFill/>
          <a:ln>
            <a:solidFill>
              <a:schemeClr val="tx1"/>
            </a:solidFill>
          </a:ln>
        </p:spPr>
        <p:txBody>
          <a:bodyPr wrap="square" rtlCol="0">
            <a:spAutoFit/>
          </a:bodyPr>
          <a:lstStyle/>
          <a:p>
            <a:r>
              <a:rPr lang="en-GB" sz="1100" dirty="0">
                <a:latin typeface="Letter-join Basic 40" panose="02000505000000020003" pitchFamily="50" charset="0"/>
              </a:rPr>
              <a:t>A compass is a tool used to show directions. It has a needle that spins and always points to north. You can turn the compass so that the needle points to north on the dial. If you know that you should be heading south, then you can go in the right direction.</a:t>
            </a:r>
            <a:endParaRPr lang="en-US" sz="1100" dirty="0">
              <a:latin typeface="Letter-join Basic 40" panose="02000505000000020003" pitchFamily="50" charset="0"/>
            </a:endParaRPr>
          </a:p>
        </p:txBody>
      </p:sp>
      <p:pic>
        <p:nvPicPr>
          <p:cNvPr id="21" name="Picture 20"/>
          <p:cNvPicPr>
            <a:picLocks noChangeAspect="1"/>
          </p:cNvPicPr>
          <p:nvPr/>
        </p:nvPicPr>
        <p:blipFill>
          <a:blip r:embed="rId6"/>
          <a:stretch>
            <a:fillRect/>
          </a:stretch>
        </p:blipFill>
        <p:spPr>
          <a:xfrm>
            <a:off x="9739098" y="1526025"/>
            <a:ext cx="2024938" cy="1139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7"/>
          <a:stretch>
            <a:fillRect/>
          </a:stretch>
        </p:blipFill>
        <p:spPr>
          <a:xfrm>
            <a:off x="8599799" y="262436"/>
            <a:ext cx="1968028" cy="1100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8"/>
          <a:stretch>
            <a:fillRect/>
          </a:stretch>
        </p:blipFill>
        <p:spPr>
          <a:xfrm>
            <a:off x="5746444" y="1076486"/>
            <a:ext cx="2419960" cy="155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8323200" y="1720108"/>
            <a:ext cx="1260405" cy="769441"/>
          </a:xfrm>
          <a:prstGeom prst="rect">
            <a:avLst/>
          </a:prstGeom>
          <a:ln>
            <a:solidFill>
              <a:schemeClr val="tx1"/>
            </a:solidFill>
          </a:ln>
        </p:spPr>
        <p:txBody>
          <a:bodyPr wrap="square">
            <a:spAutoFit/>
          </a:bodyPr>
          <a:lstStyle/>
          <a:p>
            <a:r>
              <a:rPr lang="en-US" sz="1100" dirty="0" err="1">
                <a:solidFill>
                  <a:srgbClr val="000000"/>
                </a:solidFill>
                <a:latin typeface="Letter-join Basic 40" panose="02000505000000020003" pitchFamily="50" charset="0"/>
              </a:rPr>
              <a:t>Radstock</a:t>
            </a:r>
            <a:r>
              <a:rPr lang="en-US" sz="1100" dirty="0">
                <a:solidFill>
                  <a:srgbClr val="000000"/>
                </a:solidFill>
                <a:latin typeface="Letter-join Basic 40" panose="02000505000000020003" pitchFamily="50" charset="0"/>
              </a:rPr>
              <a:t> was a mining town once served by two railways. </a:t>
            </a:r>
            <a:endParaRPr lang="en-US" sz="1100" dirty="0">
              <a:latin typeface="Letter-join Basic 40" panose="02000505000000020003" pitchFamily="50" charset="0"/>
            </a:endParaRPr>
          </a:p>
        </p:txBody>
      </p:sp>
      <p:sp>
        <p:nvSpPr>
          <p:cNvPr id="25" name="TextBox 24"/>
          <p:cNvSpPr txBox="1"/>
          <p:nvPr/>
        </p:nvSpPr>
        <p:spPr>
          <a:xfrm>
            <a:off x="10670121" y="601910"/>
            <a:ext cx="1196209" cy="769441"/>
          </a:xfrm>
          <a:prstGeom prst="rect">
            <a:avLst/>
          </a:prstGeom>
          <a:noFill/>
          <a:ln>
            <a:solidFill>
              <a:schemeClr val="tx1"/>
            </a:solidFill>
          </a:ln>
        </p:spPr>
        <p:txBody>
          <a:bodyPr wrap="square" rtlCol="0">
            <a:spAutoFit/>
          </a:bodyPr>
          <a:lstStyle/>
          <a:p>
            <a:r>
              <a:rPr lang="en-GB" sz="1100" dirty="0">
                <a:latin typeface="Letter-join Basic 40" panose="02000505000000020003" pitchFamily="50" charset="0"/>
              </a:rPr>
              <a:t>Evidence of the railways can still be found in </a:t>
            </a:r>
            <a:r>
              <a:rPr lang="en-GB" sz="1100" dirty="0" err="1">
                <a:latin typeface="Letter-join Basic 40" panose="02000505000000020003" pitchFamily="50" charset="0"/>
              </a:rPr>
              <a:t>Radstock</a:t>
            </a:r>
            <a:r>
              <a:rPr lang="en-GB" sz="1100" dirty="0">
                <a:latin typeface="Letter-join Basic 40" panose="02000505000000020003" pitchFamily="50" charset="0"/>
              </a:rPr>
              <a:t>.</a:t>
            </a:r>
            <a:endParaRPr lang="en-US" sz="1100" dirty="0">
              <a:latin typeface="Letter-join Basic 40" panose="02000505000000020003" pitchFamily="50" charset="0"/>
            </a:endParaRPr>
          </a:p>
        </p:txBody>
      </p:sp>
      <p:pic>
        <p:nvPicPr>
          <p:cNvPr id="26" name="Picture 25"/>
          <p:cNvPicPr>
            <a:picLocks noChangeAspect="1"/>
          </p:cNvPicPr>
          <p:nvPr/>
        </p:nvPicPr>
        <p:blipFill>
          <a:blip r:embed="rId9"/>
          <a:stretch>
            <a:fillRect/>
          </a:stretch>
        </p:blipFill>
        <p:spPr>
          <a:xfrm>
            <a:off x="2561036" y="2063966"/>
            <a:ext cx="2737102" cy="1736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2715455" y="3962241"/>
            <a:ext cx="2252453" cy="430887"/>
          </a:xfrm>
          <a:prstGeom prst="rect">
            <a:avLst/>
          </a:prstGeom>
          <a:noFill/>
          <a:ln>
            <a:solidFill>
              <a:schemeClr val="tx1"/>
            </a:solidFill>
          </a:ln>
        </p:spPr>
        <p:txBody>
          <a:bodyPr wrap="square" rtlCol="0">
            <a:spAutoFit/>
          </a:bodyPr>
          <a:lstStyle/>
          <a:p>
            <a:r>
              <a:rPr lang="en-GB" sz="1100" dirty="0">
                <a:latin typeface="Letter-join Basic 40" panose="02000505000000020003" pitchFamily="50" charset="0"/>
              </a:rPr>
              <a:t>There are different styles of houses in our local area.</a:t>
            </a:r>
            <a:endParaRPr lang="en-US" sz="1100" dirty="0">
              <a:latin typeface="Letter-join Basic 40" panose="02000505000000020003" pitchFamily="50" charset="0"/>
            </a:endParaRPr>
          </a:p>
        </p:txBody>
      </p:sp>
      <p:pic>
        <p:nvPicPr>
          <p:cNvPr id="28" name="Picture 27"/>
          <p:cNvPicPr>
            <a:picLocks noChangeAspect="1"/>
          </p:cNvPicPr>
          <p:nvPr/>
        </p:nvPicPr>
        <p:blipFill>
          <a:blip r:embed="rId10"/>
          <a:stretch>
            <a:fillRect/>
          </a:stretch>
        </p:blipFill>
        <p:spPr>
          <a:xfrm>
            <a:off x="5180633" y="3962241"/>
            <a:ext cx="1520314" cy="1483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Rectangle 28"/>
          <p:cNvSpPr/>
          <p:nvPr/>
        </p:nvSpPr>
        <p:spPr>
          <a:xfrm>
            <a:off x="4425795" y="5599264"/>
            <a:ext cx="2322812" cy="1107996"/>
          </a:xfrm>
          <a:prstGeom prst="rect">
            <a:avLst/>
          </a:prstGeom>
          <a:ln>
            <a:solidFill>
              <a:schemeClr val="tx1"/>
            </a:solidFill>
          </a:ln>
        </p:spPr>
        <p:txBody>
          <a:bodyPr wrap="square">
            <a:spAutoFit/>
          </a:bodyPr>
          <a:lstStyle/>
          <a:p>
            <a:r>
              <a:rPr lang="en-US" sz="1100" dirty="0">
                <a:solidFill>
                  <a:srgbClr val="202124"/>
                </a:solidFill>
                <a:latin typeface="Letter-join Basic 40" panose="02000505000000020003" pitchFamily="50" charset="0"/>
              </a:rPr>
              <a:t>A map key is </a:t>
            </a:r>
            <a:r>
              <a:rPr lang="en-US" sz="1100" dirty="0">
                <a:solidFill>
                  <a:srgbClr val="040C28"/>
                </a:solidFill>
                <a:latin typeface="Letter-join Basic 40" panose="02000505000000020003" pitchFamily="50" charset="0"/>
              </a:rPr>
              <a:t>a little box of information found at the bottom of a map</a:t>
            </a:r>
            <a:r>
              <a:rPr lang="en-US" sz="1100" dirty="0">
                <a:solidFill>
                  <a:srgbClr val="202124"/>
                </a:solidFill>
                <a:latin typeface="Letter-join Basic 40" panose="02000505000000020003" pitchFamily="50" charset="0"/>
              </a:rPr>
              <a:t>. It contains an explanation of what the different lines and symbols on the map mean, as well as a scale for you to work out distance.</a:t>
            </a:r>
            <a:endParaRPr lang="en-US" sz="1100" dirty="0">
              <a:latin typeface="Letter-join Basic 40" panose="02000505000000020003" pitchFamily="50" charset="0"/>
            </a:endParaRPr>
          </a:p>
        </p:txBody>
      </p:sp>
      <p:pic>
        <p:nvPicPr>
          <p:cNvPr id="30" name="Picture 29"/>
          <p:cNvPicPr>
            <a:picLocks noChangeAspect="1"/>
          </p:cNvPicPr>
          <p:nvPr/>
        </p:nvPicPr>
        <p:blipFill>
          <a:blip r:embed="rId11"/>
          <a:stretch>
            <a:fillRect/>
          </a:stretch>
        </p:blipFill>
        <p:spPr>
          <a:xfrm>
            <a:off x="5733899" y="2897373"/>
            <a:ext cx="724202" cy="868284"/>
          </a:xfrm>
          <a:prstGeom prst="rect">
            <a:avLst/>
          </a:prstGeom>
        </p:spPr>
      </p:pic>
      <p:pic>
        <p:nvPicPr>
          <p:cNvPr id="31" name="Picture 30"/>
          <p:cNvPicPr>
            <a:picLocks noChangeAspect="1"/>
          </p:cNvPicPr>
          <p:nvPr/>
        </p:nvPicPr>
        <p:blipFill>
          <a:blip r:embed="rId12"/>
          <a:stretch>
            <a:fillRect/>
          </a:stretch>
        </p:blipFill>
        <p:spPr>
          <a:xfrm>
            <a:off x="4251019" y="940119"/>
            <a:ext cx="1047119" cy="1047119"/>
          </a:xfrm>
          <a:prstGeom prst="rect">
            <a:avLst/>
          </a:prstGeom>
        </p:spPr>
      </p:pic>
    </p:spTree>
    <p:extLst>
      <p:ext uri="{BB962C8B-B14F-4D97-AF65-F5344CB8AC3E}">
        <p14:creationId xmlns:p14="http://schemas.microsoft.com/office/powerpoint/2010/main" val="3270341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0F903E06A18469B526D11D2D3D3CA" ma:contentTypeVersion="19" ma:contentTypeDescription="Create a new document." ma:contentTypeScope="" ma:versionID="70b2f3e73967b8f26d18648e06cda821">
  <xsd:schema xmlns:xsd="http://www.w3.org/2001/XMLSchema" xmlns:xs="http://www.w3.org/2001/XMLSchema" xmlns:p="http://schemas.microsoft.com/office/2006/metadata/properties" xmlns:ns3="f76cbc13-b09c-4b82-b7e2-b288df4f8b8b" xmlns:ns4="24dab1e2-f378-418e-ac5f-1ac0522e1f7e" targetNamespace="http://schemas.microsoft.com/office/2006/metadata/properties" ma:root="true" ma:fieldsID="2b0f42edac0b9ffe013ba906fd8b397f" ns3:_="" ns4:_="">
    <xsd:import namespace="f76cbc13-b09c-4b82-b7e2-b288df4f8b8b"/>
    <xsd:import namespace="24dab1e2-f378-418e-ac5f-1ac0522e1f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bc13-b09c-4b82-b7e2-b288df4f8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ab1e2-f378-418e-ac5f-1ac0522e1f7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4dab1e2-f378-418e-ac5f-1ac0522e1f7e">
      <UserInfo>
        <DisplayName/>
        <AccountId xsi:nil="true"/>
        <AccountType/>
      </UserInfo>
    </SharedWithUsers>
    <MediaLengthInSeconds xmlns="f76cbc13-b09c-4b82-b7e2-b288df4f8b8b" xsi:nil="true"/>
    <_activity xmlns="f76cbc13-b09c-4b82-b7e2-b288df4f8b8b" xsi:nil="true"/>
  </documentManagement>
</p:properties>
</file>

<file path=customXml/itemProps1.xml><?xml version="1.0" encoding="utf-8"?>
<ds:datastoreItem xmlns:ds="http://schemas.openxmlformats.org/officeDocument/2006/customXml" ds:itemID="{1F0E815E-EAD2-4A63-AAA5-C4F758781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bc13-b09c-4b82-b7e2-b288df4f8b8b"/>
    <ds:schemaRef ds:uri="24dab1e2-f378-418e-ac5f-1ac0522e1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F361FC-4B1C-45B6-AEF8-61BF5FB8E8FE}">
  <ds:schemaRefs>
    <ds:schemaRef ds:uri="http://schemas.microsoft.com/sharepoint/v3/contenttype/forms"/>
  </ds:schemaRefs>
</ds:datastoreItem>
</file>

<file path=customXml/itemProps3.xml><?xml version="1.0" encoding="utf-8"?>
<ds:datastoreItem xmlns:ds="http://schemas.openxmlformats.org/officeDocument/2006/customXml" ds:itemID="{4E24FECE-17C1-47AD-918A-406BBEA62DF5}">
  <ds:schemaRefs>
    <ds:schemaRef ds:uri="http://purl.org/dc/terms/"/>
    <ds:schemaRef ds:uri="http://www.w3.org/XML/1998/namespace"/>
    <ds:schemaRef ds:uri="f76cbc13-b09c-4b82-b7e2-b288df4f8b8b"/>
    <ds:schemaRef ds:uri="24dab1e2-f378-418e-ac5f-1ac0522e1f7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TotalTime>
  <Words>386</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Letter-join Basic 40</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Adamson</dc:creator>
  <cp:lastModifiedBy>Mrs Roberts</cp:lastModifiedBy>
  <cp:revision>10</cp:revision>
  <dcterms:created xsi:type="dcterms:W3CDTF">2023-02-22T14:28:04Z</dcterms:created>
  <dcterms:modified xsi:type="dcterms:W3CDTF">2025-07-21T19:53:47Z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0x01010020A0F903E06A18469B526D11D2D3D3CA</vt:lpwstr>
  </property>
  <property fmtid="{D5CDD505-2E9C-101B-9397-08002B2CF9AE}" pid="3" name="Order">
    <vt:r8>7165900</vt:r8>
  </property>
  <property fmtid="{D5CDD505-2E9C-101B-9397-08002B2CF9AE}" pid="4" name="_ColorHex">
    <vt:lpwstr/>
  </property>
  <property fmtid="{D5CDD505-2E9C-101B-9397-08002B2CF9AE}" pid="5" name="_Emoji">
    <vt:lpwstr/>
  </property>
  <property fmtid="{D5CDD505-2E9C-101B-9397-08002B2CF9AE}" pid="6" name="ComplianceAssetId">
    <vt:lpwstr/>
  </property>
  <property fmtid="{D5CDD505-2E9C-101B-9397-08002B2CF9AE}" pid="7" name="_ExtendedDescription">
    <vt:lpwstr/>
  </property>
  <property fmtid="{D5CDD505-2E9C-101B-9397-08002B2CF9AE}" pid="8" name="_ColorTag">
    <vt:lpwstr/>
  </property>
  <property fmtid="{D5CDD505-2E9C-101B-9397-08002B2CF9AE}" pid="9" name="TriggerFlowInfo">
    <vt:lpwstr/>
  </property>
</Properties>
</file>