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08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303123-52DE-429D-99F8-364253580034}" v="7" dt="2023-01-03T14:19:05.855"/>
    <p1510:client id="{50D173BF-73B2-5E24-E2E0-48791DCA3905}" v="8" dt="2023-02-23T13:25:53.321"/>
    <p1510:client id="{CE1C857D-3E76-CCCB-6F71-C5FA223CB0D0}" v="6" dt="2023-03-06T16:08:59.9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75" d="100"/>
          <a:sy n="75" d="100"/>
        </p:scale>
        <p:origin x="749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47D4D520-2C76-5587-EE9F-312EC47A7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7909" y="131142"/>
            <a:ext cx="675609" cy="675609"/>
          </a:xfrm>
          <a:prstGeom prst="rect">
            <a:avLst/>
          </a:prstGeom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409972" y="102578"/>
            <a:ext cx="3528060" cy="880562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effectLst/>
                <a:latin typeface="Twinkl Cursive 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St. Mary’s Church of England Primary School and Nursery</a:t>
            </a:r>
            <a:endParaRPr lang="en-GB" sz="1400" dirty="0">
              <a:effectLst/>
              <a:latin typeface="Twinkl Cursive 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Twinkl Cursive 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 the BEST you can be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6971" y="102579"/>
            <a:ext cx="4048125" cy="8805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effectLst/>
                <a:latin typeface="Twinkl Cursive 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Term 1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effectLst/>
                <a:latin typeface="Twinkl Cursive Loop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Science-Year 6</a:t>
            </a:r>
            <a:endParaRPr lang="en-US" sz="2000" b="1" dirty="0" smtClean="0">
              <a:solidFill>
                <a:srgbClr val="FF0000"/>
              </a:solidFill>
              <a:effectLst/>
              <a:latin typeface="Twinkl Cursive Looped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274305"/>
              </p:ext>
            </p:extLst>
          </p:nvPr>
        </p:nvGraphicFramePr>
        <p:xfrm>
          <a:off x="155125" y="1097280"/>
          <a:ext cx="4002492" cy="5563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8173">
                  <a:extLst>
                    <a:ext uri="{9D8B030D-6E8A-4147-A177-3AD203B41FA5}">
                      <a16:colId xmlns:a16="http://schemas.microsoft.com/office/drawing/2014/main" val="3291820794"/>
                    </a:ext>
                  </a:extLst>
                </a:gridCol>
                <a:gridCol w="2864319">
                  <a:extLst>
                    <a:ext uri="{9D8B030D-6E8A-4147-A177-3AD203B41FA5}">
                      <a16:colId xmlns:a16="http://schemas.microsoft.com/office/drawing/2014/main" val="1016502300"/>
                    </a:ext>
                  </a:extLst>
                </a:gridCol>
              </a:tblGrid>
              <a:tr h="2800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</a:rPr>
                        <a:t>Key Vocabulary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121816"/>
                  </a:ext>
                </a:extLst>
              </a:tr>
              <a:tr h="5616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Circulatory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System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parts of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animal’s body comprising the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heart, veins, capillaries and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arteries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857234"/>
                  </a:ext>
                </a:extLst>
              </a:tr>
              <a:tr h="3734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Heart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muscular organ that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pumps blood through the body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676564"/>
                  </a:ext>
                </a:extLst>
              </a:tr>
              <a:tr h="6060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Veins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</a:rPr>
                        <a:t>Blood vessels that carry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</a:rPr>
                        <a:t>blood towards the heart.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651834"/>
                  </a:ext>
                </a:extLst>
              </a:tr>
              <a:tr h="7429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Artery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Blood vessels that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 oxygen-rich blood from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heart to the tissues of the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body.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20725"/>
                  </a:ext>
                </a:extLst>
              </a:tr>
              <a:tr h="5616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Blood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Vessels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of the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circulatory system that carries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blood (a vein, artery or capillary).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00408"/>
                  </a:ext>
                </a:extLst>
              </a:tr>
              <a:tr h="5616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Alveoli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Tiny air sacs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the lungs where gas exchange take place.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91724"/>
                  </a:ext>
                </a:extLst>
              </a:tr>
              <a:tr h="5559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Blood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body fluid which transports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necessary substances such as nutrients and oxygen.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09449"/>
                  </a:ext>
                </a:extLst>
              </a:tr>
              <a:tr h="4478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Capillaries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Capillaries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are the smallest blood vessels in the body.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874474"/>
                  </a:ext>
                </a:extLst>
              </a:tr>
              <a:tr h="3734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Nutrients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Substances that animals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need to stay alive and healthy.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04461"/>
                  </a:ext>
                </a:extLst>
              </a:tr>
              <a:tr h="4987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Villi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140835" algn="l"/>
                        </a:tabLs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Structures in the small intestines which help absorb nutrients.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54699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75096" y="1313686"/>
            <a:ext cx="3405864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dirty="0">
                <a:latin typeface="Twinkl Cursive Looped" panose="02000000000000000000" pitchFamily="2" charset="0"/>
              </a:rPr>
              <a:t>CIRCULATORY SYSTEM </a:t>
            </a:r>
            <a:r>
              <a:rPr lang="en-US" sz="1200" dirty="0">
                <a:latin typeface="Twinkl Cursive Looped" panose="02000000000000000000" pitchFamily="2" charset="0"/>
              </a:rPr>
              <a:t>– is a group of organs and vessels </a:t>
            </a:r>
            <a:r>
              <a:rPr lang="en-US" sz="1200" dirty="0" smtClean="0">
                <a:latin typeface="Twinkl Cursive Looped" panose="02000000000000000000" pitchFamily="2" charset="0"/>
              </a:rPr>
              <a:t>which transport </a:t>
            </a:r>
            <a:r>
              <a:rPr lang="en-US" sz="1200" dirty="0">
                <a:latin typeface="Twinkl Cursive Looped" panose="02000000000000000000" pitchFamily="2" charset="0"/>
              </a:rPr>
              <a:t>blood around the </a:t>
            </a:r>
            <a:r>
              <a:rPr lang="en-US" sz="1200" dirty="0" smtClean="0">
                <a:latin typeface="Twinkl Cursive Looped" panose="02000000000000000000" pitchFamily="2" charset="0"/>
              </a:rPr>
              <a:t>body. The </a:t>
            </a:r>
            <a:r>
              <a:rPr lang="en-US" sz="1200" dirty="0">
                <a:latin typeface="Twinkl Cursive Looped" panose="02000000000000000000" pitchFamily="2" charset="0"/>
              </a:rPr>
              <a:t>heart pumps blood to the lungs to get</a:t>
            </a:r>
          </a:p>
          <a:p>
            <a:r>
              <a:rPr lang="en-US" sz="1200" dirty="0">
                <a:latin typeface="Twinkl Cursive Looped" panose="02000000000000000000" pitchFamily="2" charset="0"/>
              </a:rPr>
              <a:t>oxygen. The oxygenated blood is </a:t>
            </a:r>
            <a:r>
              <a:rPr lang="en-US" sz="1200" dirty="0" smtClean="0">
                <a:latin typeface="Twinkl Cursive Looped" panose="02000000000000000000" pitchFamily="2" charset="0"/>
              </a:rPr>
              <a:t>then pumped </a:t>
            </a:r>
            <a:r>
              <a:rPr lang="en-US" sz="1200" dirty="0">
                <a:latin typeface="Twinkl Cursive Looped" panose="02000000000000000000" pitchFamily="2" charset="0"/>
              </a:rPr>
              <a:t>around the </a:t>
            </a:r>
            <a:r>
              <a:rPr lang="en-US" sz="1200" dirty="0" smtClean="0">
                <a:latin typeface="Twinkl Cursive Looped" panose="02000000000000000000" pitchFamily="2" charset="0"/>
              </a:rPr>
              <a:t>body. Arteries </a:t>
            </a:r>
            <a:r>
              <a:rPr lang="en-US" sz="1200" dirty="0">
                <a:latin typeface="Twinkl Cursive Looped" panose="02000000000000000000" pitchFamily="2" charset="0"/>
              </a:rPr>
              <a:t>carry oxygenated blood </a:t>
            </a:r>
            <a:r>
              <a:rPr lang="en-US" sz="1200" dirty="0" smtClean="0">
                <a:latin typeface="Twinkl Cursive Looped" panose="02000000000000000000" pitchFamily="2" charset="0"/>
              </a:rPr>
              <a:t>away from </a:t>
            </a:r>
            <a:r>
              <a:rPr lang="en-US" sz="1200" dirty="0">
                <a:latin typeface="Twinkl Cursive Looped" panose="02000000000000000000" pitchFamily="2" charset="0"/>
              </a:rPr>
              <a:t>the </a:t>
            </a:r>
            <a:r>
              <a:rPr lang="en-US" sz="1200" dirty="0" smtClean="0">
                <a:latin typeface="Twinkl Cursive Looped" panose="02000000000000000000" pitchFamily="2" charset="0"/>
              </a:rPr>
              <a:t>heart. Veins </a:t>
            </a:r>
            <a:r>
              <a:rPr lang="en-US" sz="1200" dirty="0">
                <a:latin typeface="Twinkl Cursive Looped" panose="02000000000000000000" pitchFamily="2" charset="0"/>
              </a:rPr>
              <a:t>carry </a:t>
            </a:r>
            <a:r>
              <a:rPr lang="en-US" sz="1200" dirty="0" smtClean="0">
                <a:latin typeface="Twinkl Cursive Looped" panose="02000000000000000000" pitchFamily="2" charset="0"/>
              </a:rPr>
              <a:t>de-oxygenated </a:t>
            </a:r>
            <a:r>
              <a:rPr lang="en-US" sz="1200" dirty="0">
                <a:latin typeface="Twinkl Cursive Looped" panose="02000000000000000000" pitchFamily="2" charset="0"/>
              </a:rPr>
              <a:t>blood </a:t>
            </a:r>
            <a:r>
              <a:rPr lang="en-US" sz="1200" dirty="0" smtClean="0">
                <a:latin typeface="Twinkl Cursive Looped" panose="02000000000000000000" pitchFamily="2" charset="0"/>
              </a:rPr>
              <a:t>towards the </a:t>
            </a:r>
            <a:r>
              <a:rPr lang="en-US" sz="1200" dirty="0">
                <a:latin typeface="Twinkl Cursive Looped" panose="02000000000000000000" pitchFamily="2" charset="0"/>
              </a:rPr>
              <a:t>heart.</a:t>
            </a:r>
            <a:endParaRPr lang="en-US" sz="1200" dirty="0">
              <a:latin typeface="Twinkl Cursive Looped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80960" y="2692400"/>
            <a:ext cx="4368800" cy="396829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DIGESTIVE SYSTEM </a:t>
            </a: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- Humans and animals need food to gain nutrients and </a:t>
            </a:r>
            <a:r>
              <a:rPr lang="en-US" sz="1000" dirty="0" smtClean="0">
                <a:solidFill>
                  <a:schemeClr val="tx1"/>
                </a:solidFill>
                <a:latin typeface="Twinkl Cursive Looped" panose="02000000000000000000" pitchFamily="2" charset="0"/>
              </a:rPr>
              <a:t>energy. Different </a:t>
            </a: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organs are involved in the </a:t>
            </a:r>
            <a:r>
              <a:rPr lang="en-US" sz="1000" dirty="0" smtClean="0">
                <a:solidFill>
                  <a:schemeClr val="tx1"/>
                </a:solidFill>
                <a:latin typeface="Twinkl Cursive Looped" panose="02000000000000000000" pitchFamily="2" charset="0"/>
              </a:rPr>
              <a:t>process</a:t>
            </a:r>
          </a:p>
          <a:p>
            <a:endParaRPr lang="en-US" sz="10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A balanced diet is important to stay healthy</a:t>
            </a:r>
            <a:r>
              <a:rPr lang="en-US" sz="1000" dirty="0" smtClean="0">
                <a:solidFill>
                  <a:schemeClr val="tx1"/>
                </a:solidFill>
                <a:latin typeface="Twinkl Cursive Looped" panose="02000000000000000000" pitchFamily="2" charset="0"/>
              </a:rPr>
              <a:t>.</a:t>
            </a:r>
          </a:p>
          <a:p>
            <a:endParaRPr lang="en-US" sz="10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The five main food groups 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Carbohydrates (give you energy)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Protein (required for growth and repair of our bodies)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Dairy and alternatives (help strengthen our bones and</a:t>
            </a:r>
          </a:p>
          <a:p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teeth)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Fruit and Vegetables (help us build healthy cells and</a:t>
            </a:r>
          </a:p>
          <a:p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give us vitamins and minerals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Fats and Sugars (provide energy and help with building</a:t>
            </a:r>
          </a:p>
          <a:p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our bodies</a:t>
            </a:r>
            <a:r>
              <a:rPr lang="en-US" sz="1000" dirty="0" smtClean="0">
                <a:solidFill>
                  <a:schemeClr val="tx1"/>
                </a:solidFill>
                <a:latin typeface="Twinkl Cursive Looped" panose="02000000000000000000" pitchFamily="2" charset="0"/>
              </a:rPr>
              <a:t>)</a:t>
            </a:r>
          </a:p>
          <a:p>
            <a:endParaRPr lang="en-US" sz="10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r>
              <a:rPr lang="en-US" sz="10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LIFESTYLE </a:t>
            </a: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- exercise is important to help keep our bodies </a:t>
            </a:r>
            <a:r>
              <a:rPr lang="en-US" sz="1000" dirty="0" smtClean="0">
                <a:solidFill>
                  <a:schemeClr val="tx1"/>
                </a:solidFill>
                <a:latin typeface="Twinkl Cursive Looped" panose="02000000000000000000" pitchFamily="2" charset="0"/>
              </a:rPr>
              <a:t>healthy. Regular </a:t>
            </a: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exercise: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Strengthens muscles, including the heart.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Improves circulation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Increases the amount of oxygen around the body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Releases brain chemicals which help you feel calm and relaxed.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Helps you sleep more easily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 Strengthens bones.</a:t>
            </a:r>
          </a:p>
          <a:p>
            <a:r>
              <a:rPr lang="en-US" sz="1000" dirty="0">
                <a:solidFill>
                  <a:schemeClr val="tx1"/>
                </a:solidFill>
                <a:latin typeface="Twinkl Cursive Looped" panose="02000000000000000000" pitchFamily="2" charset="0"/>
              </a:rPr>
              <a:t>Drugs, alcohol and smoking have a negative effect on the body. </a:t>
            </a:r>
            <a:endParaRPr lang="en-US" sz="1000" dirty="0" smtClean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endParaRPr lang="en-US" sz="10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  <a:p>
            <a:endParaRPr lang="en-GB" sz="10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34440" y="2929692"/>
            <a:ext cx="2758840" cy="9646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latin typeface="Twinkl Cursive Looped" panose="02000000000000000000" pitchFamily="2" charset="0"/>
              </a:rPr>
              <a:t>HUMAN SKELETON </a:t>
            </a:r>
            <a:r>
              <a:rPr lang="en-US" sz="1200" dirty="0">
                <a:solidFill>
                  <a:schemeClr val="tx1"/>
                </a:solidFill>
                <a:latin typeface="Twinkl Cursive Looped" panose="02000000000000000000" pitchFamily="2" charset="0"/>
              </a:rPr>
              <a:t>– the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winkl Cursive Looped" panose="02000000000000000000" pitchFamily="2" charset="0"/>
              </a:rPr>
              <a:t>human skeleton provides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winkl Cursive Looped" panose="02000000000000000000" pitchFamily="2" charset="0"/>
              </a:rPr>
              <a:t>support, protection and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winkl Cursive Looped" panose="02000000000000000000" pitchFamily="2" charset="0"/>
              </a:rPr>
              <a:t>movement.</a:t>
            </a:r>
            <a:endParaRPr lang="en-GB" sz="1200" dirty="0">
              <a:solidFill>
                <a:schemeClr val="tx1"/>
              </a:solidFill>
              <a:latin typeface="Twinkl Cursive Looped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2227" y="901866"/>
            <a:ext cx="2999485" cy="166493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9599" y="168119"/>
            <a:ext cx="1579400" cy="112220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9599" y="4064001"/>
            <a:ext cx="2209800" cy="259669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9996" y="5781040"/>
            <a:ext cx="1052410" cy="97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88F55F1778243804C6734BBD1B60C" ma:contentTypeVersion="16" ma:contentTypeDescription="Create a new document." ma:contentTypeScope="" ma:versionID="c15613305bdf71f437ece9e0f5bfb201">
  <xsd:schema xmlns:xsd="http://www.w3.org/2001/XMLSchema" xmlns:xs="http://www.w3.org/2001/XMLSchema" xmlns:p="http://schemas.microsoft.com/office/2006/metadata/properties" xmlns:ns2="a6e589ba-2030-4375-8678-50fdba61500d" xmlns:ns3="6f664282-c5d4-4646-b6ad-958c982d6739" targetNamespace="http://schemas.microsoft.com/office/2006/metadata/properties" ma:root="true" ma:fieldsID="d4ceccd1378800a571d5f666f45db010" ns2:_="" ns3:_="">
    <xsd:import namespace="a6e589ba-2030-4375-8678-50fdba61500d"/>
    <xsd:import namespace="6f664282-c5d4-4646-b6ad-958c982d6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589ba-2030-4375-8678-50fdba6150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597b95-aa47-4fbc-b87d-e879c1f79a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64282-c5d4-4646-b6ad-958c982d6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729365-fe59-4cbc-b5cb-30f43df91dfb}" ma:internalName="TaxCatchAll" ma:showField="CatchAllData" ma:web="6f664282-c5d4-4646-b6ad-958c982d6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e589ba-2030-4375-8678-50fdba61500d">
      <Terms xmlns="http://schemas.microsoft.com/office/infopath/2007/PartnerControls"/>
    </lcf76f155ced4ddcb4097134ff3c332f>
    <TaxCatchAll xmlns="6f664282-c5d4-4646-b6ad-958c982d673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1F5282-5154-4D8D-AD05-C902E66383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e589ba-2030-4375-8678-50fdba61500d"/>
    <ds:schemaRef ds:uri="6f664282-c5d4-4646-b6ad-958c982d67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A3BD71-4112-4553-8DA8-B4F4F82AE43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6f664282-c5d4-4646-b6ad-958c982d6739"/>
    <ds:schemaRef ds:uri="http://schemas.openxmlformats.org/package/2006/metadata/core-properties"/>
    <ds:schemaRef ds:uri="a6e589ba-2030-4375-8678-50fdba61500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F8DB0E-DDD3-4D98-AEB6-C2A4BD59B2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393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Twinkl Cursive Looped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Dobson</dc:creator>
  <cp:lastModifiedBy>Mrs Dobson</cp:lastModifiedBy>
  <cp:revision>42</cp:revision>
  <cp:lastPrinted>2023-07-03T12:08:34Z</cp:lastPrinted>
  <dcterms:created xsi:type="dcterms:W3CDTF">2023-01-03T14:14:16Z</dcterms:created>
  <dcterms:modified xsi:type="dcterms:W3CDTF">2023-07-03T12:08:41Z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0x01010068E88F55F1778243804C6734BBD1B60C</vt:lpwstr>
  </property>
  <property fmtid="{D5CDD505-2E9C-101B-9397-08002B2CF9AE}" pid="3" name="MediaServiceImageTags">
    <vt:lpwstr/>
  </property>
</Properties>
</file>