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9FBE2-C325-9087-3D41-7BE330B26A55}" v="94" dt="2023-07-17T13:28:31.509"/>
    <p1510:client id="{E1046222-E825-2549-240F-99ECADEEC531}" v="1532" dt="2023-07-17T14:45:44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5" d="100"/>
          <a:sy n="55" d="100"/>
        </p:scale>
        <p:origin x="59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79">
            <a:extLst>
              <a:ext uri="{FF2B5EF4-FFF2-40B4-BE49-F238E27FC236}">
                <a16:creationId xmlns:a16="http://schemas.microsoft.com/office/drawing/2014/main" id="{101DF205-226F-376E-5914-3179E293F3F0}"/>
              </a:ext>
            </a:extLst>
          </p:cNvPr>
          <p:cNvSpPr/>
          <p:nvPr/>
        </p:nvSpPr>
        <p:spPr>
          <a:xfrm>
            <a:off x="3733837" y="245735"/>
            <a:ext cx="4735060" cy="632143"/>
          </a:xfrm>
          <a:prstGeom prst="roundRect">
            <a:avLst/>
          </a:prstGeom>
          <a:solidFill>
            <a:srgbClr val="F0ED7C"/>
          </a:solidFill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tx1"/>
                </a:solidFill>
                <a:latin typeface="Verdana"/>
                <a:ea typeface="Calibri" panose="020F0502020204030204" pitchFamily="34" charset="0"/>
                <a:cs typeface="Times New Roman"/>
              </a:rPr>
              <a:t>Why is our world special?</a:t>
            </a:r>
            <a:endParaRPr lang="en-GB" sz="2400" b="1" dirty="0">
              <a:solidFill>
                <a:schemeClr val="tx1"/>
              </a:solidFill>
              <a:effectLst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D7596D-1478-591B-518D-C80DD42C7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61184"/>
              </p:ext>
            </p:extLst>
          </p:nvPr>
        </p:nvGraphicFramePr>
        <p:xfrm>
          <a:off x="141734" y="1057677"/>
          <a:ext cx="4149904" cy="514149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65339">
                  <a:extLst>
                    <a:ext uri="{9D8B030D-6E8A-4147-A177-3AD203B41FA5}">
                      <a16:colId xmlns:a16="http://schemas.microsoft.com/office/drawing/2014/main" val="1089673748"/>
                    </a:ext>
                  </a:extLst>
                </a:gridCol>
                <a:gridCol w="3184565">
                  <a:extLst>
                    <a:ext uri="{9D8B030D-6E8A-4147-A177-3AD203B41FA5}">
                      <a16:colId xmlns:a16="http://schemas.microsoft.com/office/drawing/2014/main" val="3139956838"/>
                    </a:ext>
                  </a:extLst>
                </a:gridCol>
              </a:tblGrid>
              <a:tr h="460717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GB" sz="1800" dirty="0">
                          <a:effectLst/>
                        </a:rPr>
                        <a:t>Key Vocabulary​</a:t>
                      </a:r>
                      <a:endParaRPr lang="en-GB" sz="18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721123656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Emotions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An Emotion is a feeling, such as happiness, love, anger, fear or hatred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71706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Humanist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Someone who believes that people can achieve happiness and live well without a religion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9685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Judaeo-Christian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Having historical connections to both Christianity and Judaism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99195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Creation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In many religions, creation is the making of the universe, Earth and creatures by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91748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Evolution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A process of gradual change. It takes place over many generations.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6252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Goddess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In many religions a goddess is a female spirit or being that is believed to have power over a particular part of the world or nature.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27273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Brahma/Brahman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A Hindu god: Brahma is said to be the creator of the whole universe.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21948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Vishnu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In Hinduism Vishnu is the preserver god, which means he protects the earth from being destroyed and keeps it 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53479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Shiva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90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In Hinduism Shiva is known as the destroyer of because he removes all evil from the world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59287"/>
                  </a:ext>
                </a:extLst>
              </a:tr>
              <a:tr h="4607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00" dirty="0">
                          <a:effectLst/>
                        </a:rPr>
                        <a:t>Krishna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900" dirty="0">
                          <a:effectLst/>
                        </a:rPr>
                        <a:t>An important Hindu god, an incarnation of Vishnu, Second god of the Hindu trinity.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01640"/>
                  </a:ext>
                </a:extLst>
              </a:tr>
            </a:tbl>
          </a:graphicData>
        </a:graphic>
      </p:graphicFrame>
      <p:pic>
        <p:nvPicPr>
          <p:cNvPr id="2" name="Picture 2" descr="A logo with a building and trees&#10;&#10;Description automatically generated">
            <a:extLst>
              <a:ext uri="{FF2B5EF4-FFF2-40B4-BE49-F238E27FC236}">
                <a16:creationId xmlns:a16="http://schemas.microsoft.com/office/drawing/2014/main" id="{42D7FB01-2407-EF90-2B1E-538FC1A6D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5" y="141802"/>
            <a:ext cx="628650" cy="62865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7688BEE-5279-55AE-097E-70345165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58" y="99846"/>
            <a:ext cx="277749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Mary’s C of E </a:t>
            </a:r>
          </a:p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 and Nursery</a:t>
            </a:r>
          </a:p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‘Be the BEST you can be’</a:t>
            </a:r>
          </a:p>
        </p:txBody>
      </p:sp>
      <p:pic>
        <p:nvPicPr>
          <p:cNvPr id="5" name="Picture 5" descr="A blue lake surrounded by trees and mountains&#10;&#10;Description automatically generated">
            <a:extLst>
              <a:ext uri="{FF2B5EF4-FFF2-40B4-BE49-F238E27FC236}">
                <a16:creationId xmlns:a16="http://schemas.microsoft.com/office/drawing/2014/main" id="{4FC911C2-2D53-AE66-0C68-725E31B3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898" y="1894037"/>
            <a:ext cx="1181296" cy="877897"/>
          </a:xfrm>
          <a:prstGeom prst="rect">
            <a:avLst/>
          </a:prstGeom>
        </p:spPr>
      </p:pic>
      <p:pic>
        <p:nvPicPr>
          <p:cNvPr id="6" name="Picture 6" descr="Green lights in the sky over a town&#10;&#10;Description automatically generated">
            <a:extLst>
              <a:ext uri="{FF2B5EF4-FFF2-40B4-BE49-F238E27FC236}">
                <a16:creationId xmlns:a16="http://schemas.microsoft.com/office/drawing/2014/main" id="{75116A18-FFEC-D0DD-6D9F-34D10C76A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293" y="1894813"/>
            <a:ext cx="1283806" cy="871812"/>
          </a:xfrm>
          <a:prstGeom prst="rect">
            <a:avLst/>
          </a:prstGeom>
        </p:spPr>
      </p:pic>
      <p:pic>
        <p:nvPicPr>
          <p:cNvPr id="7" name="Picture 8" descr="A rainbow over a mountain&#10;&#10;Description automatically generated">
            <a:extLst>
              <a:ext uri="{FF2B5EF4-FFF2-40B4-BE49-F238E27FC236}">
                <a16:creationId xmlns:a16="http://schemas.microsoft.com/office/drawing/2014/main" id="{335871B0-604E-10BB-2685-12D88A58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639" y="1890245"/>
            <a:ext cx="1269427" cy="852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27D54A-9C9E-E486-8DAD-7C0CC16A8B07}"/>
              </a:ext>
            </a:extLst>
          </p:cNvPr>
          <p:cNvSpPr/>
          <p:nvPr/>
        </p:nvSpPr>
        <p:spPr>
          <a:xfrm>
            <a:off x="8659091" y="2963369"/>
            <a:ext cx="2949038" cy="455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This is our world and its full of amazing things in nature created by God</a:t>
            </a:r>
            <a:endParaRPr lang="en-GB" dirty="0"/>
          </a:p>
        </p:txBody>
      </p:sp>
      <p:pic>
        <p:nvPicPr>
          <p:cNvPr id="10" name="Picture 10" descr="A planet earth from space&#10;&#10;Description automatically generated">
            <a:extLst>
              <a:ext uri="{FF2B5EF4-FFF2-40B4-BE49-F238E27FC236}">
                <a16:creationId xmlns:a16="http://schemas.microsoft.com/office/drawing/2014/main" id="{C2FFBD4E-E31B-72CA-CA96-D60B0683A3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17" t="6522" r="16968" b="9347"/>
          <a:stretch/>
        </p:blipFill>
        <p:spPr>
          <a:xfrm>
            <a:off x="8658568" y="108930"/>
            <a:ext cx="1990385" cy="1785395"/>
          </a:xfrm>
          <a:prstGeom prst="rect">
            <a:avLst/>
          </a:prstGeom>
        </p:spPr>
      </p:pic>
      <p:pic>
        <p:nvPicPr>
          <p:cNvPr id="11" name="Picture 1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F12F02E-6D19-9500-7DB6-EEAD22817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66" y="104403"/>
            <a:ext cx="1357747" cy="1028207"/>
          </a:xfrm>
          <a:prstGeom prst="rect">
            <a:avLst/>
          </a:prstGeom>
        </p:spPr>
      </p:pic>
      <p:pic>
        <p:nvPicPr>
          <p:cNvPr id="12" name="Picture 12" descr="A sea turtle swimming in the water with fish and coral&#10;&#10;Description automatically generated">
            <a:extLst>
              <a:ext uri="{FF2B5EF4-FFF2-40B4-BE49-F238E27FC236}">
                <a16:creationId xmlns:a16="http://schemas.microsoft.com/office/drawing/2014/main" id="{34D5F78D-C203-9C62-4169-4B0AF4C301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734" r="8474" b="-1136"/>
          <a:stretch/>
        </p:blipFill>
        <p:spPr>
          <a:xfrm>
            <a:off x="10652166" y="1060862"/>
            <a:ext cx="1416746" cy="886758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5FE1BD3A-97CD-0143-0C96-13CCE7D86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96002"/>
              </p:ext>
            </p:extLst>
          </p:nvPr>
        </p:nvGraphicFramePr>
        <p:xfrm>
          <a:off x="4427482" y="1051034"/>
          <a:ext cx="3915082" cy="233523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82413">
                  <a:extLst>
                    <a:ext uri="{9D8B030D-6E8A-4147-A177-3AD203B41FA5}">
                      <a16:colId xmlns:a16="http://schemas.microsoft.com/office/drawing/2014/main" val="1822102718"/>
                    </a:ext>
                  </a:extLst>
                </a:gridCol>
                <a:gridCol w="1248103">
                  <a:extLst>
                    <a:ext uri="{9D8B030D-6E8A-4147-A177-3AD203B41FA5}">
                      <a16:colId xmlns:a16="http://schemas.microsoft.com/office/drawing/2014/main" val="287179075"/>
                    </a:ext>
                  </a:extLst>
                </a:gridCol>
                <a:gridCol w="1484566">
                  <a:extLst>
                    <a:ext uri="{9D8B030D-6E8A-4147-A177-3AD203B41FA5}">
                      <a16:colId xmlns:a16="http://schemas.microsoft.com/office/drawing/2014/main" val="2373997540"/>
                    </a:ext>
                  </a:extLst>
                </a:gridCol>
              </a:tblGrid>
              <a:tr h="524958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 stories of creation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06403"/>
                  </a:ext>
                </a:extLst>
              </a:tr>
              <a:tr h="3777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Christians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Humanists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Hindus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184432"/>
                  </a:ext>
                </a:extLst>
              </a:tr>
              <a:tr h="141335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God created the world and everything </a:t>
                      </a:r>
                      <a:r>
                        <a:rPr lang="en-GB" sz="1400"/>
                        <a:t>in it.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The big bang created the universe and everything in it just </a:t>
                      </a:r>
                      <a:r>
                        <a:rPr lang="en-GB" sz="1400"/>
                        <a:t>evolved.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There are many gods involved in the process of creating the world. Each one has a special job.</a:t>
                      </a:r>
                      <a:r>
                        <a:rPr lang="en-GB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04679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9C91E74-9BF3-E05C-E761-D1A9DCC696DE}"/>
              </a:ext>
            </a:extLst>
          </p:cNvPr>
          <p:cNvGrpSpPr/>
          <p:nvPr/>
        </p:nvGrpSpPr>
        <p:grpSpPr>
          <a:xfrm>
            <a:off x="4934606" y="3612931"/>
            <a:ext cx="5625007" cy="3130110"/>
            <a:chOff x="6379779" y="3665483"/>
            <a:chExt cx="5625007" cy="3130110"/>
          </a:xfrm>
        </p:grpSpPr>
        <p:pic>
          <p:nvPicPr>
            <p:cNvPr id="13" name="Picture 13" descr="A painting of a god&#10;&#10;Description automatically generated">
              <a:extLst>
                <a:ext uri="{FF2B5EF4-FFF2-40B4-BE49-F238E27FC236}">
                  <a16:creationId xmlns:a16="http://schemas.microsoft.com/office/drawing/2014/main" id="{1FA05A73-61C8-9F00-A2C1-AFD2DD2B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9779" y="4134980"/>
              <a:ext cx="1836683" cy="21484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9955B6-DA10-7993-704D-CD18AE078D1E}"/>
                </a:ext>
              </a:extLst>
            </p:cNvPr>
            <p:cNvSpPr/>
            <p:nvPr/>
          </p:nvSpPr>
          <p:spPr>
            <a:xfrm>
              <a:off x="6654363" y="6362042"/>
              <a:ext cx="1287516" cy="43355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ea typeface="Calibri"/>
                  <a:cs typeface="Calibri"/>
                </a:rPr>
                <a:t>Brahma:</a:t>
              </a:r>
              <a:endParaRPr lang="en-US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ea typeface="Calibri"/>
                  <a:cs typeface="Calibri"/>
                </a:rPr>
                <a:t>The creator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08A882-3AB5-D6B2-DECD-00BD0114CB85}"/>
                </a:ext>
              </a:extLst>
            </p:cNvPr>
            <p:cNvSpPr/>
            <p:nvPr/>
          </p:nvSpPr>
          <p:spPr>
            <a:xfrm>
              <a:off x="10385535" y="6348904"/>
              <a:ext cx="1484585" cy="446689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ea typeface="Calibri"/>
                  <a:cs typeface="Calibri"/>
                </a:rPr>
                <a:t>Shiva: 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ea typeface="Calibri"/>
                  <a:cs typeface="Calibri"/>
                </a:rPr>
                <a:t>The destroyer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42D00B-A84E-38EA-1764-4E90BD9E39A0}"/>
                </a:ext>
              </a:extLst>
            </p:cNvPr>
            <p:cNvSpPr/>
            <p:nvPr/>
          </p:nvSpPr>
          <p:spPr>
            <a:xfrm>
              <a:off x="8559362" y="6348904"/>
              <a:ext cx="1379482" cy="446689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>
                  <a:solidFill>
                    <a:schemeClr val="tx1"/>
                  </a:solidFill>
                  <a:ea typeface="Calibri"/>
                  <a:cs typeface="Calibri"/>
                </a:rPr>
                <a:t>Vishnu: </a:t>
              </a:r>
              <a:endParaRPr lang="en-GB" sz="1600" b="1" dirty="0">
                <a:solidFill>
                  <a:schemeClr val="tx1"/>
                </a:solidFill>
                <a:ea typeface="Calibri"/>
                <a:cs typeface="Calibri"/>
              </a:endParaRP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ea typeface="Calibri"/>
                  <a:cs typeface="Calibri"/>
                </a:rPr>
                <a:t>The protector</a:t>
              </a:r>
            </a:p>
          </p:txBody>
        </p:sp>
        <p:pic>
          <p:nvPicPr>
            <p:cNvPr id="19" name="Picture 19" descr="A painting of a person sitting in a lotus position&#10;&#10;Description automatically generated">
              <a:extLst>
                <a:ext uri="{FF2B5EF4-FFF2-40B4-BE49-F238E27FC236}">
                  <a16:creationId xmlns:a16="http://schemas.microsoft.com/office/drawing/2014/main" id="{F4D387A2-02F3-163D-564D-68773C836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37732" y="4135329"/>
              <a:ext cx="1767054" cy="2147724"/>
            </a:xfrm>
            <a:prstGeom prst="rect">
              <a:avLst/>
            </a:prstGeom>
          </p:spPr>
        </p:pic>
        <p:pic>
          <p:nvPicPr>
            <p:cNvPr id="20" name="Picture 20" descr="A painting of a person with many arms&#10;&#10;Description automatically generated">
              <a:extLst>
                <a:ext uri="{FF2B5EF4-FFF2-40B4-BE49-F238E27FC236}">
                  <a16:creationId xmlns:a16="http://schemas.microsoft.com/office/drawing/2014/main" id="{50F46BBC-95FC-1901-7B04-9B93E0F2C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24194" y="4151797"/>
              <a:ext cx="1784131" cy="214106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9DDCC5-AA98-0CCD-AC8E-AAA3AB777B0A}"/>
                </a:ext>
              </a:extLst>
            </p:cNvPr>
            <p:cNvSpPr/>
            <p:nvPr/>
          </p:nvSpPr>
          <p:spPr>
            <a:xfrm>
              <a:off x="7294836" y="3665483"/>
              <a:ext cx="4072758" cy="39413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0000"/>
                  </a:solidFill>
                  <a:ea typeface="Calibri"/>
                  <a:cs typeface="Calibri"/>
                </a:rPr>
                <a:t>The Hindu Gods of Creation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76cbc13-b09c-4b82-b7e2-b288df4f8b8b" xsi:nil="true"/>
    <SharedWithUsers xmlns="24dab1e2-f378-418e-ac5f-1ac0522e1f7e">
      <UserInfo>
        <DisplayName/>
        <AccountId xsi:nil="true"/>
        <AccountType/>
      </UserInfo>
    </SharedWithUsers>
    <_activity xmlns="f76cbc13-b09c-4b82-b7e2-b288df4f8b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0F903E06A18469B526D11D2D3D3CA" ma:contentTypeVersion="19" ma:contentTypeDescription="Create a new document." ma:contentTypeScope="" ma:versionID="70b2f3e73967b8f26d18648e06cda821">
  <xsd:schema xmlns:xsd="http://www.w3.org/2001/XMLSchema" xmlns:xs="http://www.w3.org/2001/XMLSchema" xmlns:p="http://schemas.microsoft.com/office/2006/metadata/properties" xmlns:ns3="f76cbc13-b09c-4b82-b7e2-b288df4f8b8b" xmlns:ns4="24dab1e2-f378-418e-ac5f-1ac0522e1f7e" targetNamespace="http://schemas.microsoft.com/office/2006/metadata/properties" ma:root="true" ma:fieldsID="2b0f42edac0b9ffe013ba906fd8b397f" ns3:_="" ns4:_="">
    <xsd:import namespace="f76cbc13-b09c-4b82-b7e2-b288df4f8b8b"/>
    <xsd:import namespace="24dab1e2-f378-418e-ac5f-1ac0522e1f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cbc13-b09c-4b82-b7e2-b288df4f8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ab1e2-f378-418e-ac5f-1ac0522e1f7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89061-00D1-4E8B-828E-759EF2A5D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D869C-75E9-4D46-A9AF-3BA5035F90BA}">
  <ds:schemaRefs>
    <ds:schemaRef ds:uri="http://purl.org/dc/terms/"/>
    <ds:schemaRef ds:uri="http://www.w3.org/XML/1998/namespace"/>
    <ds:schemaRef ds:uri="f76cbc13-b09c-4b82-b7e2-b288df4f8b8b"/>
    <ds:schemaRef ds:uri="http://schemas.microsoft.com/office/2006/documentManagement/types"/>
    <ds:schemaRef ds:uri="http://purl.org/dc/elements/1.1/"/>
    <ds:schemaRef ds:uri="http://purl.org/dc/dcmitype/"/>
    <ds:schemaRef ds:uri="24dab1e2-f378-418e-ac5f-1ac0522e1f7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D46C5A0-764A-487A-97DF-CFF9F8B22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cbc13-b09c-4b82-b7e2-b288df4f8b8b"/>
    <ds:schemaRef ds:uri="24dab1e2-f378-418e-ac5f-1ac0522e1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295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Roberts</dc:creator>
  <cp:lastModifiedBy>Mrs Roberts</cp:lastModifiedBy>
  <cp:revision>216</cp:revision>
  <dcterms:created xsi:type="dcterms:W3CDTF">2023-07-17T09:23:57Z</dcterms:created>
  <dcterms:modified xsi:type="dcterms:W3CDTF">2025-07-21T20:06:11Z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0x01010020A0F903E06A18469B526D11D2D3D3CA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