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79">
            <a:extLst>
              <a:ext uri="{FF2B5EF4-FFF2-40B4-BE49-F238E27FC236}">
                <a16:creationId xmlns:a16="http://schemas.microsoft.com/office/drawing/2014/main" id="{101DF205-226F-376E-5914-3179E293F3F0}"/>
              </a:ext>
            </a:extLst>
          </p:cNvPr>
          <p:cNvSpPr/>
          <p:nvPr/>
        </p:nvSpPr>
        <p:spPr>
          <a:xfrm>
            <a:off x="2777657" y="114959"/>
            <a:ext cx="6995204" cy="632143"/>
          </a:xfrm>
          <a:prstGeom prst="roundRect">
            <a:avLst/>
          </a:prstGeom>
          <a:solidFill>
            <a:srgbClr val="F0ED7C"/>
          </a:solidFill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schemeClr val="tx1"/>
                </a:solidFill>
                <a:latin typeface="Letter-join Air Plus 40" panose="02000805000000020003" pitchFamily="50" charset="0"/>
                <a:ea typeface="Calibri" panose="020F0502020204030204" pitchFamily="34" charset="0"/>
                <a:cs typeface="Times New Roman"/>
              </a:rPr>
              <a:t>Why is Christmas special to Christians?</a:t>
            </a:r>
            <a:endParaRPr lang="en-GB" sz="2400" b="1" dirty="0">
              <a:solidFill>
                <a:schemeClr val="tx1"/>
              </a:solidFill>
              <a:effectLst/>
              <a:latin typeface="Letter-join Air Plus 40" panose="02000805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D7596D-1478-591B-518D-C80DD42C7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224166"/>
              </p:ext>
            </p:extLst>
          </p:nvPr>
        </p:nvGraphicFramePr>
        <p:xfrm>
          <a:off x="141734" y="900367"/>
          <a:ext cx="4149904" cy="34896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54406">
                  <a:extLst>
                    <a:ext uri="{9D8B030D-6E8A-4147-A177-3AD203B41FA5}">
                      <a16:colId xmlns:a16="http://schemas.microsoft.com/office/drawing/2014/main" val="1089673748"/>
                    </a:ext>
                  </a:extLst>
                </a:gridCol>
                <a:gridCol w="2995498">
                  <a:extLst>
                    <a:ext uri="{9D8B030D-6E8A-4147-A177-3AD203B41FA5}">
                      <a16:colId xmlns:a16="http://schemas.microsoft.com/office/drawing/2014/main" val="3139956838"/>
                    </a:ext>
                  </a:extLst>
                </a:gridCol>
              </a:tblGrid>
              <a:tr h="474930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GB" sz="2000" dirty="0">
                          <a:effectLst/>
                          <a:latin typeface="Letter-join Air Plus 40" panose="02000805000000020003" pitchFamily="50" charset="0"/>
                        </a:rPr>
                        <a:t>Key Vocabulary​</a:t>
                      </a:r>
                      <a:endParaRPr lang="en-GB" sz="2000" dirty="0">
                        <a:solidFill>
                          <a:srgbClr val="FFFFFF"/>
                        </a:solidFill>
                        <a:effectLst/>
                        <a:latin typeface="Letter-join Air Plus 40" panose="02000805000000020003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721123656"/>
                  </a:ext>
                </a:extLst>
              </a:tr>
              <a:tr h="47493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50" dirty="0">
                          <a:effectLst/>
                          <a:latin typeface="Letter-join Air Plus 40" panose="02000805000000020003" pitchFamily="50" charset="0"/>
                        </a:rPr>
                        <a:t>Incarnation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dirty="0">
                          <a:effectLst/>
                          <a:latin typeface="Letter-join Air Plus 40" panose="02000805000000020003" pitchFamily="50" charset="0"/>
                        </a:rPr>
                        <a:t>God became a physical human being.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71706"/>
                  </a:ext>
                </a:extLst>
              </a:tr>
              <a:tr h="47493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050" dirty="0">
                          <a:effectLst/>
                          <a:latin typeface="Letter-join Air Plus 40" panose="02000805000000020003" pitchFamily="50" charset="0"/>
                        </a:rPr>
                        <a:t>Parables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dirty="0">
                          <a:effectLst/>
                          <a:latin typeface="Letter-join Air Plus 40" panose="02000805000000020003" pitchFamily="50" charset="0"/>
                        </a:rPr>
                        <a:t>Stories of Jesus.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69685"/>
                  </a:ext>
                </a:extLst>
              </a:tr>
              <a:tr h="47493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dirty="0">
                          <a:effectLst/>
                          <a:latin typeface="Letter-join Air Plus 40" panose="02000805000000020003" pitchFamily="50" charset="0"/>
                        </a:rPr>
                        <a:t>Jesus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dirty="0">
                          <a:effectLst/>
                          <a:latin typeface="Letter-join Air Plus 40" panose="02000805000000020003" pitchFamily="50" charset="0"/>
                        </a:rPr>
                        <a:t>Saves from all who do wrong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499195"/>
                  </a:ext>
                </a:extLst>
              </a:tr>
              <a:tr h="47493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dirty="0">
                          <a:effectLst/>
                          <a:latin typeface="Letter-join Air Plus 40" panose="02000805000000020003" pitchFamily="50" charset="0"/>
                        </a:rPr>
                        <a:t>Nativity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dirty="0">
                          <a:effectLst/>
                          <a:latin typeface="Letter-join Air Plus 40" panose="02000805000000020003" pitchFamily="50" charset="0"/>
                        </a:rPr>
                        <a:t>A parable that tells of the birth of Jesus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091748"/>
                  </a:ext>
                </a:extLst>
              </a:tr>
              <a:tr h="47493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dirty="0">
                          <a:effectLst/>
                          <a:latin typeface="Letter-join Air Plus 40" panose="02000805000000020003" pitchFamily="50" charset="0"/>
                        </a:rPr>
                        <a:t>Advent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dirty="0">
                          <a:effectLst/>
                          <a:latin typeface="Letter-join Air Plus 40" panose="02000805000000020003" pitchFamily="50" charset="0"/>
                        </a:rPr>
                        <a:t>The 4 weeks leading up to Jesus’ birth where Christians focus their prayers on hope, peace, love and joy.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96252"/>
                  </a:ext>
                </a:extLst>
              </a:tr>
              <a:tr h="47493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dirty="0">
                          <a:effectLst/>
                          <a:latin typeface="Letter-join Air Plus 40" panose="02000805000000020003" pitchFamily="50" charset="0"/>
                        </a:rPr>
                        <a:t>Wreath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dirty="0">
                          <a:effectLst/>
                          <a:latin typeface="Letter-join Air Plus 40" panose="02000805000000020003" pitchFamily="50" charset="0"/>
                        </a:rPr>
                        <a:t>A leafy green circle that symbolises continuous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272733"/>
                  </a:ext>
                </a:extLst>
              </a:tr>
            </a:tbl>
          </a:graphicData>
        </a:graphic>
      </p:graphicFrame>
      <p:pic>
        <p:nvPicPr>
          <p:cNvPr id="2" name="Picture 2" descr="A logo with a building and trees&#10;&#10;Description automatically generated">
            <a:extLst>
              <a:ext uri="{FF2B5EF4-FFF2-40B4-BE49-F238E27FC236}">
                <a16:creationId xmlns:a16="http://schemas.microsoft.com/office/drawing/2014/main" id="{42D7FB01-2407-EF90-2B1E-538FC1A6D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65" y="141802"/>
            <a:ext cx="628650" cy="62865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47688BEE-5279-55AE-097E-703451651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58" y="99846"/>
            <a:ext cx="277749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GB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 Mary’s C of E </a:t>
            </a:r>
          </a:p>
          <a:p>
            <a:pPr algn="ctr">
              <a:lnSpc>
                <a:spcPct val="115000"/>
              </a:lnSpc>
            </a:pPr>
            <a:r>
              <a:rPr lang="en-GB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Primary School and Nursery</a:t>
            </a:r>
          </a:p>
          <a:p>
            <a:pPr algn="ctr">
              <a:lnSpc>
                <a:spcPct val="115000"/>
              </a:lnSpc>
            </a:pPr>
            <a:r>
              <a:rPr lang="en-GB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‘Be the BEST you can be’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E38D682-6084-4E95-8060-74143E39CB8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5" t="23885" r="12455" b="27221"/>
          <a:stretch/>
        </p:blipFill>
        <p:spPr bwMode="auto">
          <a:xfrm>
            <a:off x="179365" y="4664768"/>
            <a:ext cx="1579255" cy="2047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BF9BAC6-D838-4089-B45E-CB807BA5D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15399"/>
              </p:ext>
            </p:extLst>
          </p:nvPr>
        </p:nvGraphicFramePr>
        <p:xfrm>
          <a:off x="1813803" y="4685449"/>
          <a:ext cx="4007862" cy="20575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13236">
                  <a:extLst>
                    <a:ext uri="{9D8B030D-6E8A-4147-A177-3AD203B41FA5}">
                      <a16:colId xmlns:a16="http://schemas.microsoft.com/office/drawing/2014/main" val="2359425900"/>
                    </a:ext>
                  </a:extLst>
                </a:gridCol>
                <a:gridCol w="2494626">
                  <a:extLst>
                    <a:ext uri="{9D8B030D-6E8A-4147-A177-3AD203B41FA5}">
                      <a16:colId xmlns:a16="http://schemas.microsoft.com/office/drawing/2014/main" val="2044915909"/>
                    </a:ext>
                  </a:extLst>
                </a:gridCol>
              </a:tblGrid>
              <a:tr h="336504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Letter-join Air Plus 40" panose="02000805000000020003" pitchFamily="50" charset="0"/>
                        </a:rPr>
                        <a:t>Gifts from the Three Wise Men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217028"/>
                  </a:ext>
                </a:extLst>
              </a:tr>
              <a:tr h="56394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Letter-join Air Plus 40" panose="02000805000000020003" pitchFamily="50" charset="0"/>
                        </a:rPr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Air Plus 40" panose="02000805000000020003" pitchFamily="50" charset="0"/>
                        </a:rPr>
                        <a:t>As a symbol of Kingship on Earth.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629305"/>
                  </a:ext>
                </a:extLst>
              </a:tr>
              <a:tr h="56394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Letter-join Air Plus 40" panose="02000805000000020003" pitchFamily="50" charset="0"/>
                        </a:rPr>
                        <a:t>Frankincense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Air Plus 40" panose="02000805000000020003" pitchFamily="50" charset="0"/>
                        </a:rPr>
                        <a:t>An incense as a symbol of deity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404165"/>
                  </a:ext>
                </a:extLst>
              </a:tr>
              <a:tr h="56394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Letter-join Air Plus 40" panose="02000805000000020003" pitchFamily="50" charset="0"/>
                        </a:rPr>
                        <a:t>Myrrh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Air Plus 40" panose="02000805000000020003" pitchFamily="50" charset="0"/>
                        </a:rPr>
                        <a:t>An oil as a symbol of death.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30474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5459E58-2EDF-471D-9796-C3D5023B20B2}"/>
              </a:ext>
            </a:extLst>
          </p:cNvPr>
          <p:cNvSpPr/>
          <p:nvPr/>
        </p:nvSpPr>
        <p:spPr>
          <a:xfrm>
            <a:off x="4412202" y="890553"/>
            <a:ext cx="3568823" cy="36823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1042EC-3F45-4104-B588-660E042C4704}"/>
              </a:ext>
            </a:extLst>
          </p:cNvPr>
          <p:cNvSpPr txBox="1"/>
          <p:nvPr/>
        </p:nvSpPr>
        <p:spPr>
          <a:xfrm>
            <a:off x="4412202" y="900367"/>
            <a:ext cx="35688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Letter-join Air Plus 40" panose="02000805000000020003" pitchFamily="50" charset="0"/>
              </a:rPr>
              <a:t>General Knowledge:</a:t>
            </a:r>
          </a:p>
          <a:p>
            <a:r>
              <a:rPr lang="en-GB" sz="1400" dirty="0">
                <a:latin typeface="Letter-join Air Plus 40" panose="02000805000000020003" pitchFamily="50" charset="0"/>
              </a:rPr>
              <a:t>An angel visited Mary and told her she was going to have a baby and call him Jesus.</a:t>
            </a:r>
          </a:p>
          <a:p>
            <a:endParaRPr lang="en-GB" sz="1400" dirty="0">
              <a:latin typeface="Letter-join Air Plus 40" panose="02000805000000020003" pitchFamily="50" charset="0"/>
            </a:endParaRPr>
          </a:p>
          <a:p>
            <a:r>
              <a:rPr lang="en-GB" sz="1400" dirty="0">
                <a:latin typeface="Letter-join Air Plus 40" panose="02000805000000020003" pitchFamily="50" charset="0"/>
              </a:rPr>
              <a:t>Mary and Joseph travelled to Bethlehem, there was no room in an Inn so they found a stable to have their baby.</a:t>
            </a:r>
          </a:p>
          <a:p>
            <a:endParaRPr lang="en-GB" sz="1400" dirty="0">
              <a:latin typeface="Letter-join Air Plus 40" panose="02000805000000020003" pitchFamily="50" charset="0"/>
            </a:endParaRPr>
          </a:p>
          <a:p>
            <a:r>
              <a:rPr lang="en-GB" sz="1400" dirty="0">
                <a:latin typeface="Letter-join Air Plus 40" panose="02000805000000020003" pitchFamily="50" charset="0"/>
              </a:rPr>
              <a:t>The Shepherds followed an Angel to Bethlehem to meet the Baby Jesus.</a:t>
            </a:r>
          </a:p>
          <a:p>
            <a:endParaRPr lang="en-GB" sz="1400" dirty="0">
              <a:latin typeface="Letter-join Air Plus 40" panose="02000805000000020003" pitchFamily="50" charset="0"/>
            </a:endParaRPr>
          </a:p>
          <a:p>
            <a:r>
              <a:rPr lang="en-GB" sz="1400" dirty="0">
                <a:latin typeface="Letter-join Air Plus 40" panose="02000805000000020003" pitchFamily="50" charset="0"/>
              </a:rPr>
              <a:t>The wise men followed a bight star bringing gifts of Gold, Frankincense and Myrrh.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5DE7F90-D675-47D4-80F0-4D5D99596E0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4" t="36599" r="57596" b="28332"/>
          <a:stretch/>
        </p:blipFill>
        <p:spPr bwMode="auto">
          <a:xfrm>
            <a:off x="6096000" y="4716358"/>
            <a:ext cx="1964114" cy="1918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7804511-DCA5-419F-B92B-55639A28A30B}"/>
              </a:ext>
            </a:extLst>
          </p:cNvPr>
          <p:cNvSpPr/>
          <p:nvPr/>
        </p:nvSpPr>
        <p:spPr>
          <a:xfrm>
            <a:off x="8211845" y="4716358"/>
            <a:ext cx="3800790" cy="19956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E4286C-8493-45CD-900B-BB6FB8596028}"/>
              </a:ext>
            </a:extLst>
          </p:cNvPr>
          <p:cNvSpPr txBox="1"/>
          <p:nvPr/>
        </p:nvSpPr>
        <p:spPr>
          <a:xfrm>
            <a:off x="8350751" y="4952128"/>
            <a:ext cx="35527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Letter-join Air Plus 40" panose="02000805000000020003" pitchFamily="50" charset="0"/>
              </a:rPr>
              <a:t>Advent wreath:</a:t>
            </a:r>
          </a:p>
          <a:p>
            <a:r>
              <a:rPr lang="en-GB" sz="1400" dirty="0">
                <a:latin typeface="Letter-join Air Plus 40" panose="02000805000000020003" pitchFamily="50" charset="0"/>
              </a:rPr>
              <a:t>One candle is lit each week to mark down the 4 weeks leading up to Christmas. The last candle is lit on Christmas day to symbolise the Birth of Jesus.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E6BB2EA-BB29-46D2-9E0F-D1A5CD381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125" t="45202" r="12478" b="20752"/>
          <a:stretch/>
        </p:blipFill>
        <p:spPr>
          <a:xfrm>
            <a:off x="8101588" y="900367"/>
            <a:ext cx="2071697" cy="19450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1E5318-2C9D-440A-8AC2-9F152186BF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450" t="30162" r="5631" b="34364"/>
          <a:stretch/>
        </p:blipFill>
        <p:spPr>
          <a:xfrm>
            <a:off x="8101589" y="2900765"/>
            <a:ext cx="2462838" cy="176027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25BA6E9-D856-49BD-BD82-5AA843FC892B}"/>
              </a:ext>
            </a:extLst>
          </p:cNvPr>
          <p:cNvSpPr/>
          <p:nvPr/>
        </p:nvSpPr>
        <p:spPr>
          <a:xfrm>
            <a:off x="9969623" y="747102"/>
            <a:ext cx="1628454" cy="540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DD74D33-E73E-40A7-A632-E2EFBF48CC42}"/>
              </a:ext>
            </a:extLst>
          </p:cNvPr>
          <p:cNvSpPr/>
          <p:nvPr/>
        </p:nvSpPr>
        <p:spPr>
          <a:xfrm>
            <a:off x="10044821" y="1675432"/>
            <a:ext cx="1429305" cy="540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A44BBFA-DECE-457A-ABE1-FF84BC26FBB9}"/>
              </a:ext>
            </a:extLst>
          </p:cNvPr>
          <p:cNvSpPr/>
          <p:nvPr/>
        </p:nvSpPr>
        <p:spPr>
          <a:xfrm>
            <a:off x="10620961" y="2900765"/>
            <a:ext cx="1429305" cy="1138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641215-CBD0-4107-8D30-65577342394C}"/>
              </a:ext>
            </a:extLst>
          </p:cNvPr>
          <p:cNvSpPr txBox="1"/>
          <p:nvPr/>
        </p:nvSpPr>
        <p:spPr>
          <a:xfrm>
            <a:off x="9969623" y="845044"/>
            <a:ext cx="1628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etter-join Air Plus 40" panose="02000805000000020003" pitchFamily="50" charset="0"/>
              </a:rPr>
              <a:t>Angel Gabriel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3EA21BA-56E2-4FD5-A19D-6694E8EDC7D3}"/>
              </a:ext>
            </a:extLst>
          </p:cNvPr>
          <p:cNvCxnSpPr/>
          <p:nvPr/>
        </p:nvCxnSpPr>
        <p:spPr>
          <a:xfrm flipH="1">
            <a:off x="8984202" y="890553"/>
            <a:ext cx="985421" cy="293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F1046FA-88B3-48C9-8E5C-1F3412FDE49F}"/>
              </a:ext>
            </a:extLst>
          </p:cNvPr>
          <p:cNvCxnSpPr/>
          <p:nvPr/>
        </p:nvCxnSpPr>
        <p:spPr>
          <a:xfrm flipH="1">
            <a:off x="9552110" y="1766561"/>
            <a:ext cx="985421" cy="293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5B8C7F7-B66F-4EAD-B3A8-70E7113D5FD5}"/>
              </a:ext>
            </a:extLst>
          </p:cNvPr>
          <p:cNvSpPr txBox="1"/>
          <p:nvPr/>
        </p:nvSpPr>
        <p:spPr>
          <a:xfrm>
            <a:off x="10338383" y="1772977"/>
            <a:ext cx="1628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etter-join Air Plus 40" panose="02000805000000020003" pitchFamily="50" charset="0"/>
              </a:rPr>
              <a:t>Mary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6C4868-3DD4-45BA-B3BC-CAFB84B7BAA7}"/>
              </a:ext>
            </a:extLst>
          </p:cNvPr>
          <p:cNvSpPr txBox="1"/>
          <p:nvPr/>
        </p:nvSpPr>
        <p:spPr>
          <a:xfrm>
            <a:off x="10635901" y="2934370"/>
            <a:ext cx="14359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etter-join Air Plus 40" panose="02000805000000020003" pitchFamily="50" charset="0"/>
              </a:rPr>
              <a:t>The Shepherds following the angel to Baby Jesus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76cbc13-b09c-4b82-b7e2-b288df4f8b8b" xsi:nil="true"/>
    <SharedWithUsers xmlns="24dab1e2-f378-418e-ac5f-1ac0522e1f7e">
      <UserInfo>
        <DisplayName/>
        <AccountId xsi:nil="true"/>
        <AccountType/>
      </UserInfo>
    </SharedWithUsers>
    <_activity xmlns="f76cbc13-b09c-4b82-b7e2-b288df4f8b8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A0F903E06A18469B526D11D2D3D3CA" ma:contentTypeVersion="19" ma:contentTypeDescription="Create a new document." ma:contentTypeScope="" ma:versionID="aed613183d1fac1868b315bacc1cfd11">
  <xsd:schema xmlns:xsd="http://www.w3.org/2001/XMLSchema" xmlns:xs="http://www.w3.org/2001/XMLSchema" xmlns:p="http://schemas.microsoft.com/office/2006/metadata/properties" xmlns:ns3="f76cbc13-b09c-4b82-b7e2-b288df4f8b8b" xmlns:ns4="24dab1e2-f378-418e-ac5f-1ac0522e1f7e" targetNamespace="http://schemas.microsoft.com/office/2006/metadata/properties" ma:root="true" ma:fieldsID="91cc34d0dc9a1f39431c31a6337523c5" ns3:_="" ns4:_="">
    <xsd:import namespace="f76cbc13-b09c-4b82-b7e2-b288df4f8b8b"/>
    <xsd:import namespace="24dab1e2-f378-418e-ac5f-1ac0522e1f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cbc13-b09c-4b82-b7e2-b288df4f8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ab1e2-f378-418e-ac5f-1ac0522e1f7e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C89061-00D1-4E8B-828E-759EF2A5D4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D869C-75E9-4D46-A9AF-3BA5035F90BA}">
  <ds:schemaRefs>
    <ds:schemaRef ds:uri="http://purl.org/dc/elements/1.1/"/>
    <ds:schemaRef ds:uri="http://purl.org/dc/terms/"/>
    <ds:schemaRef ds:uri="http://schemas.openxmlformats.org/package/2006/metadata/core-properties"/>
    <ds:schemaRef ds:uri="24dab1e2-f378-418e-ac5f-1ac0522e1f7e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f76cbc13-b09c-4b82-b7e2-b288df4f8b8b"/>
  </ds:schemaRefs>
</ds:datastoreItem>
</file>

<file path=customXml/itemProps3.xml><?xml version="1.0" encoding="utf-8"?>
<ds:datastoreItem xmlns:ds="http://schemas.openxmlformats.org/officeDocument/2006/customXml" ds:itemID="{9BAF12DE-2423-49C5-9B26-BB2C96D812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6cbc13-b09c-4b82-b7e2-b288df4f8b8b"/>
    <ds:schemaRef ds:uri="24dab1e2-f378-418e-ac5f-1ac0522e1f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243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Letter-join Air Plus 40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Beere</dc:creator>
  <cp:lastModifiedBy>Mrs Roberts</cp:lastModifiedBy>
  <cp:revision>221</cp:revision>
  <dcterms:created xsi:type="dcterms:W3CDTF">2023-07-17T09:23:57Z</dcterms:created>
  <dcterms:modified xsi:type="dcterms:W3CDTF">2026-02-01T09:33:53Z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0x01010020A0F903E06A18469B526D11D2D3D3CA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