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54207A-CF34-BD3B-BA2A-E037B27CD974}" v="20" dt="2023-12-18T13:06:17.9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01/02/2026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01/02/2026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01/02/2026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01/02/2026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01/02/2026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01/02/2026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01/02/2026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01/02/2026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01/02/2026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01/02/2026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01/02/2026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01/02/2026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79">
            <a:extLst>
              <a:ext uri="{FF2B5EF4-FFF2-40B4-BE49-F238E27FC236}">
                <a16:creationId xmlns:a16="http://schemas.microsoft.com/office/drawing/2014/main" id="{101DF205-226F-376E-5914-3179E293F3F0}"/>
              </a:ext>
            </a:extLst>
          </p:cNvPr>
          <p:cNvSpPr/>
          <p:nvPr/>
        </p:nvSpPr>
        <p:spPr>
          <a:xfrm>
            <a:off x="3448241" y="99846"/>
            <a:ext cx="4789470" cy="632143"/>
          </a:xfrm>
          <a:prstGeom prst="roundRect">
            <a:avLst/>
          </a:prstGeom>
          <a:solidFill>
            <a:srgbClr val="F0ED7C"/>
          </a:solidFill>
          <a:ln w="28575">
            <a:solidFill>
              <a:schemeClr val="tx1"/>
            </a:solidFill>
          </a:ln>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15000"/>
              </a:lnSpc>
              <a:spcAft>
                <a:spcPts val="1000"/>
              </a:spcAft>
            </a:pPr>
            <a:endParaRPr lang="en-GB" sz="2400" b="1" dirty="0">
              <a:solidFill>
                <a:schemeClr val="tx1"/>
              </a:solidFill>
              <a:effectLst/>
              <a:latin typeface="Letter-join Air Plus 40" panose="02000805000000020003" pitchFamily="50" charset="0"/>
              <a:ea typeface="Calibri" panose="020F0502020204030204" pitchFamily="34" charset="0"/>
              <a:cs typeface="Times New Roman" panose="02020603050405020304" pitchFamily="18" charset="0"/>
            </a:endParaRPr>
          </a:p>
          <a:p>
            <a:pPr algn="ctr">
              <a:lnSpc>
                <a:spcPct val="115000"/>
              </a:lnSpc>
              <a:spcAft>
                <a:spcPts val="1000"/>
              </a:spcAft>
            </a:pPr>
            <a:r>
              <a:rPr lang="en-GB" sz="2400" b="1" dirty="0">
                <a:solidFill>
                  <a:schemeClr val="tx1"/>
                </a:solidFill>
                <a:effectLst/>
                <a:latin typeface="Letter-join Plus 40" panose="02000505000000020003" pitchFamily="50" charset="0"/>
                <a:ea typeface="Calibri" panose="020F0502020204030204" pitchFamily="34" charset="0"/>
                <a:cs typeface="Times New Roman" panose="02020603050405020304" pitchFamily="18" charset="0"/>
              </a:rPr>
              <a:t>Who is God to Muslims</a:t>
            </a:r>
            <a:r>
              <a:rPr lang="en-GB" sz="2400" b="1" dirty="0">
                <a:solidFill>
                  <a:schemeClr val="tx1"/>
                </a:solidFill>
                <a:effectLst/>
                <a:latin typeface="Letter-join Air Plus 40" panose="02000805000000020003" pitchFamily="50" charset="0"/>
                <a:ea typeface="Calibri" panose="020F0502020204030204" pitchFamily="34" charset="0"/>
                <a:cs typeface="Times New Roman" panose="02020603050405020304" pitchFamily="18" charset="0"/>
              </a:rPr>
              <a:t>?			</a:t>
            </a:r>
          </a:p>
        </p:txBody>
      </p:sp>
      <p:graphicFrame>
        <p:nvGraphicFramePr>
          <p:cNvPr id="8" name="Table 7">
            <a:extLst>
              <a:ext uri="{FF2B5EF4-FFF2-40B4-BE49-F238E27FC236}">
                <a16:creationId xmlns:a16="http://schemas.microsoft.com/office/drawing/2014/main" id="{71D7596D-1478-591B-518D-C80DD42C74DF}"/>
              </a:ext>
            </a:extLst>
          </p:cNvPr>
          <p:cNvGraphicFramePr>
            <a:graphicFrameLocks noGrp="1"/>
          </p:cNvGraphicFramePr>
          <p:nvPr>
            <p:extLst>
              <p:ext uri="{D42A27DB-BD31-4B8C-83A1-F6EECF244321}">
                <p14:modId xmlns:p14="http://schemas.microsoft.com/office/powerpoint/2010/main" val="221290997"/>
              </p:ext>
            </p:extLst>
          </p:nvPr>
        </p:nvGraphicFramePr>
        <p:xfrm>
          <a:off x="141734" y="900366"/>
          <a:ext cx="4149904" cy="5456262"/>
        </p:xfrm>
        <a:graphic>
          <a:graphicData uri="http://schemas.openxmlformats.org/drawingml/2006/table">
            <a:tbl>
              <a:tblPr firstRow="1" bandRow="1">
                <a:tableStyleId>{775DCB02-9BB8-47FD-8907-85C794F793BA}</a:tableStyleId>
              </a:tblPr>
              <a:tblGrid>
                <a:gridCol w="1607167">
                  <a:extLst>
                    <a:ext uri="{9D8B030D-6E8A-4147-A177-3AD203B41FA5}">
                      <a16:colId xmlns:a16="http://schemas.microsoft.com/office/drawing/2014/main" val="1089673748"/>
                    </a:ext>
                  </a:extLst>
                </a:gridCol>
                <a:gridCol w="2542737">
                  <a:extLst>
                    <a:ext uri="{9D8B030D-6E8A-4147-A177-3AD203B41FA5}">
                      <a16:colId xmlns:a16="http://schemas.microsoft.com/office/drawing/2014/main" val="3139956838"/>
                    </a:ext>
                  </a:extLst>
                </a:gridCol>
              </a:tblGrid>
              <a:tr h="581193">
                <a:tc gridSpan="2">
                  <a:txBody>
                    <a:bodyPr/>
                    <a:lstStyle/>
                    <a:p>
                      <a:pPr algn="ctr" fontAlgn="base"/>
                      <a:r>
                        <a:rPr lang="en-GB" sz="2400" dirty="0">
                          <a:effectLst/>
                          <a:latin typeface="Letter-join Air Plus 40"/>
                        </a:rPr>
                        <a:t>​</a:t>
                      </a:r>
                      <a:r>
                        <a:rPr lang="en-GB" sz="2400" dirty="0">
                          <a:effectLst/>
                          <a:latin typeface="Letter-join Basic 40" panose="02000505000000020003" pitchFamily="50" charset="0"/>
                        </a:rPr>
                        <a:t>Key Vocabulary</a:t>
                      </a:r>
                      <a:endParaRPr lang="en-GB" sz="2400" dirty="0">
                        <a:solidFill>
                          <a:srgbClr val="FFFFFF"/>
                        </a:solidFill>
                        <a:effectLst/>
                        <a:latin typeface="Letter-join Basic 40" panose="02000505000000020003" pitchFamily="50" charset="0"/>
                      </a:endParaRPr>
                    </a:p>
                  </a:txBody>
                  <a:tcPr/>
                </a:tc>
                <a:tc hMerge="1">
                  <a:txBody>
                    <a:bodyPr/>
                    <a:lstStyle/>
                    <a:p>
                      <a:endParaRPr lang="en-GB"/>
                    </a:p>
                  </a:txBody>
                  <a:tcPr marL="0" marR="0" marT="0" marB="0" horzOverflow="overflow"/>
                </a:tc>
                <a:extLst>
                  <a:ext uri="{0D108BD9-81ED-4DB2-BD59-A6C34878D82A}">
                    <a16:rowId xmlns:a16="http://schemas.microsoft.com/office/drawing/2014/main" val="1721123656"/>
                  </a:ext>
                </a:extLst>
              </a:tr>
              <a:tr h="940761">
                <a:tc>
                  <a:txBody>
                    <a:bodyPr/>
                    <a:lstStyle/>
                    <a:p>
                      <a:pPr algn="ctr" fontAlgn="base"/>
                      <a:r>
                        <a:rPr lang="en-GB" sz="1600" dirty="0">
                          <a:effectLst/>
                          <a:latin typeface="Letter-join Basic 40" panose="02000505000000020003" pitchFamily="50" charset="0"/>
                        </a:rPr>
                        <a:t>Allah</a:t>
                      </a:r>
                    </a:p>
                  </a:txBody>
                  <a:tcPr anchor="ctr"/>
                </a:tc>
                <a:tc>
                  <a:txBody>
                    <a:bodyPr/>
                    <a:lstStyle/>
                    <a:p>
                      <a:pPr algn="ctr" fontAlgn="base"/>
                      <a:r>
                        <a:rPr lang="en-GB" sz="1600" dirty="0">
                          <a:effectLst/>
                          <a:latin typeface="Letter-join Basic 40" panose="02000505000000020003" pitchFamily="50" charset="0"/>
                        </a:rPr>
                        <a:t>Muslim name for God</a:t>
                      </a:r>
                    </a:p>
                  </a:txBody>
                  <a:tcPr/>
                </a:tc>
                <a:extLst>
                  <a:ext uri="{0D108BD9-81ED-4DB2-BD59-A6C34878D82A}">
                    <a16:rowId xmlns:a16="http://schemas.microsoft.com/office/drawing/2014/main" val="680771706"/>
                  </a:ext>
                </a:extLst>
              </a:tr>
              <a:tr h="1026393">
                <a:tc>
                  <a:txBody>
                    <a:bodyPr/>
                    <a:lstStyle/>
                    <a:p>
                      <a:pPr algn="ctr" fontAlgn="base"/>
                      <a:r>
                        <a:rPr lang="en-GB" sz="1600" dirty="0">
                          <a:effectLst/>
                          <a:latin typeface="Letter-join Basic 40" panose="02000505000000020003" pitchFamily="50" charset="0"/>
                        </a:rPr>
                        <a:t>Muhammad</a:t>
                      </a:r>
                    </a:p>
                  </a:txBody>
                  <a:tcPr anchor="ctr"/>
                </a:tc>
                <a:tc>
                  <a:txBody>
                    <a:bodyPr/>
                    <a:lstStyle/>
                    <a:p>
                      <a:pPr algn="ctr" fontAlgn="base"/>
                      <a:r>
                        <a:rPr lang="en-GB" sz="1600" dirty="0">
                          <a:effectLst/>
                          <a:latin typeface="Letter-join Basic 40" panose="02000505000000020003" pitchFamily="50" charset="0"/>
                        </a:rPr>
                        <a:t>Messenger chose by Allah</a:t>
                      </a:r>
                    </a:p>
                  </a:txBody>
                  <a:tcPr/>
                </a:tc>
                <a:extLst>
                  <a:ext uri="{0D108BD9-81ED-4DB2-BD59-A6C34878D82A}">
                    <a16:rowId xmlns:a16="http://schemas.microsoft.com/office/drawing/2014/main" val="2129969685"/>
                  </a:ext>
                </a:extLst>
              </a:tr>
              <a:tr h="940761">
                <a:tc>
                  <a:txBody>
                    <a:bodyPr/>
                    <a:lstStyle/>
                    <a:p>
                      <a:pPr algn="ctr" fontAlgn="base"/>
                      <a:r>
                        <a:rPr lang="en-GB" sz="1600" dirty="0">
                          <a:effectLst/>
                          <a:latin typeface="Letter-join Basic 40" panose="02000505000000020003" pitchFamily="50" charset="0"/>
                        </a:rPr>
                        <a:t>Makkah</a:t>
                      </a:r>
                    </a:p>
                  </a:txBody>
                  <a:tcPr anchor="ctr"/>
                </a:tc>
                <a:tc>
                  <a:txBody>
                    <a:bodyPr/>
                    <a:lstStyle/>
                    <a:p>
                      <a:pPr algn="ctr" fontAlgn="base"/>
                      <a:r>
                        <a:rPr lang="en-GB" sz="1600" dirty="0">
                          <a:effectLst/>
                          <a:latin typeface="Letter-join Basic 40" panose="02000505000000020003" pitchFamily="50" charset="0"/>
                        </a:rPr>
                        <a:t>City where Islam began</a:t>
                      </a:r>
                    </a:p>
                  </a:txBody>
                  <a:tcPr/>
                </a:tc>
                <a:extLst>
                  <a:ext uri="{0D108BD9-81ED-4DB2-BD59-A6C34878D82A}">
                    <a16:rowId xmlns:a16="http://schemas.microsoft.com/office/drawing/2014/main" val="2075499195"/>
                  </a:ext>
                </a:extLst>
              </a:tr>
              <a:tr h="940761">
                <a:tc>
                  <a:txBody>
                    <a:bodyPr/>
                    <a:lstStyle/>
                    <a:p>
                      <a:pPr algn="ctr" fontAlgn="base"/>
                      <a:r>
                        <a:rPr lang="en-GB" sz="1600" dirty="0">
                          <a:effectLst/>
                          <a:latin typeface="Letter-join Basic 40" panose="02000505000000020003" pitchFamily="50" charset="0"/>
                        </a:rPr>
                        <a:t>Saudi Arabia</a:t>
                      </a:r>
                    </a:p>
                  </a:txBody>
                  <a:tcPr anchor="ctr"/>
                </a:tc>
                <a:tc>
                  <a:txBody>
                    <a:bodyPr/>
                    <a:lstStyle/>
                    <a:p>
                      <a:pPr algn="ctr" fontAlgn="base"/>
                      <a:r>
                        <a:rPr lang="en-GB" sz="1600" dirty="0">
                          <a:effectLst/>
                          <a:latin typeface="Letter-join Basic 40" panose="02000505000000020003" pitchFamily="50" charset="0"/>
                        </a:rPr>
                        <a:t>Country Makkah is In</a:t>
                      </a:r>
                    </a:p>
                  </a:txBody>
                  <a:tcPr/>
                </a:tc>
                <a:extLst>
                  <a:ext uri="{0D108BD9-81ED-4DB2-BD59-A6C34878D82A}">
                    <a16:rowId xmlns:a16="http://schemas.microsoft.com/office/drawing/2014/main" val="1035091748"/>
                  </a:ext>
                </a:extLst>
              </a:tr>
              <a:tr h="1026393">
                <a:tc>
                  <a:txBody>
                    <a:bodyPr/>
                    <a:lstStyle/>
                    <a:p>
                      <a:pPr algn="ctr" fontAlgn="base"/>
                      <a:r>
                        <a:rPr lang="en-GB" sz="1600" dirty="0">
                          <a:effectLst/>
                          <a:latin typeface="Letter-join Basic 40" panose="02000505000000020003" pitchFamily="50" charset="0"/>
                        </a:rPr>
                        <a:t>Qur’an</a:t>
                      </a:r>
                    </a:p>
                  </a:txBody>
                  <a:tcPr anchor="ctr"/>
                </a:tc>
                <a:tc>
                  <a:txBody>
                    <a:bodyPr/>
                    <a:lstStyle/>
                    <a:p>
                      <a:pPr algn="ctr" fontAlgn="base"/>
                      <a:r>
                        <a:rPr lang="en-GB" sz="1600" dirty="0">
                          <a:effectLst/>
                          <a:latin typeface="Letter-join Basic 40" panose="02000505000000020003" pitchFamily="50" charset="0"/>
                        </a:rPr>
                        <a:t>The holy book for Muslims</a:t>
                      </a:r>
                    </a:p>
                  </a:txBody>
                  <a:tcPr/>
                </a:tc>
                <a:extLst>
                  <a:ext uri="{0D108BD9-81ED-4DB2-BD59-A6C34878D82A}">
                    <a16:rowId xmlns:a16="http://schemas.microsoft.com/office/drawing/2014/main" val="992896252"/>
                  </a:ext>
                </a:extLst>
              </a:tr>
            </a:tbl>
          </a:graphicData>
        </a:graphic>
      </p:graphicFrame>
      <p:pic>
        <p:nvPicPr>
          <p:cNvPr id="2" name="Picture 2" descr="A logo with a building and trees&#10;&#10;Description automatically generated">
            <a:extLst>
              <a:ext uri="{FF2B5EF4-FFF2-40B4-BE49-F238E27FC236}">
                <a16:creationId xmlns:a16="http://schemas.microsoft.com/office/drawing/2014/main" id="{42D7FB01-2407-EF90-2B1E-538FC1A6DDB6}"/>
              </a:ext>
            </a:extLst>
          </p:cNvPr>
          <p:cNvPicPr>
            <a:picLocks noChangeAspect="1"/>
          </p:cNvPicPr>
          <p:nvPr/>
        </p:nvPicPr>
        <p:blipFill>
          <a:blip r:embed="rId2"/>
          <a:stretch>
            <a:fillRect/>
          </a:stretch>
        </p:blipFill>
        <p:spPr>
          <a:xfrm>
            <a:off x="179365" y="141802"/>
            <a:ext cx="628650" cy="628650"/>
          </a:xfrm>
          <a:prstGeom prst="rect">
            <a:avLst/>
          </a:prstGeom>
        </p:spPr>
      </p:pic>
      <p:sp>
        <p:nvSpPr>
          <p:cNvPr id="3" name="Text Box 2">
            <a:extLst>
              <a:ext uri="{FF2B5EF4-FFF2-40B4-BE49-F238E27FC236}">
                <a16:creationId xmlns:a16="http://schemas.microsoft.com/office/drawing/2014/main" id="{47688BEE-5279-55AE-097E-703451651DE5}"/>
              </a:ext>
            </a:extLst>
          </p:cNvPr>
          <p:cNvSpPr txBox="1">
            <a:spLocks noChangeArrowheads="1"/>
          </p:cNvSpPr>
          <p:nvPr/>
        </p:nvSpPr>
        <p:spPr bwMode="auto">
          <a:xfrm>
            <a:off x="425058" y="99846"/>
            <a:ext cx="2777490" cy="708660"/>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pPr>
            <a:r>
              <a:rPr lang="en-GB" sz="1100" b="1">
                <a:effectLst/>
                <a:ea typeface="Calibri" panose="020F0502020204030204" pitchFamily="34" charset="0"/>
                <a:cs typeface="Times New Roman" panose="02020603050405020304" pitchFamily="18" charset="0"/>
              </a:rPr>
              <a:t>St Mary’s C of E </a:t>
            </a:r>
          </a:p>
          <a:p>
            <a:pPr algn="ctr">
              <a:lnSpc>
                <a:spcPct val="115000"/>
              </a:lnSpc>
            </a:pPr>
            <a:r>
              <a:rPr lang="en-GB" sz="1100" b="1">
                <a:effectLst/>
                <a:ea typeface="Calibri" panose="020F0502020204030204" pitchFamily="34" charset="0"/>
                <a:cs typeface="Times New Roman" panose="02020603050405020304" pitchFamily="18" charset="0"/>
              </a:rPr>
              <a:t>Primary School and Nursery</a:t>
            </a:r>
          </a:p>
          <a:p>
            <a:pPr algn="ctr">
              <a:lnSpc>
                <a:spcPct val="115000"/>
              </a:lnSpc>
            </a:pPr>
            <a:r>
              <a:rPr lang="en-GB" sz="1100" b="1">
                <a:effectLst/>
                <a:ea typeface="Calibri" panose="020F0502020204030204" pitchFamily="34" charset="0"/>
                <a:cs typeface="Times New Roman" panose="02020603050405020304" pitchFamily="18" charset="0"/>
              </a:rPr>
              <a:t>‘Be the BEST you can be’</a:t>
            </a:r>
          </a:p>
        </p:txBody>
      </p:sp>
      <p:sp>
        <p:nvSpPr>
          <p:cNvPr id="16" name="Rectangle 15">
            <a:extLst>
              <a:ext uri="{FF2B5EF4-FFF2-40B4-BE49-F238E27FC236}">
                <a16:creationId xmlns:a16="http://schemas.microsoft.com/office/drawing/2014/main" id="{15459E58-2EDF-471D-9796-C3D5023B20B2}"/>
              </a:ext>
            </a:extLst>
          </p:cNvPr>
          <p:cNvSpPr/>
          <p:nvPr/>
        </p:nvSpPr>
        <p:spPr>
          <a:xfrm>
            <a:off x="8552661" y="193777"/>
            <a:ext cx="3568823" cy="172095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481042EC-3F45-4104-B588-660E042C4704}"/>
              </a:ext>
            </a:extLst>
          </p:cNvPr>
          <p:cNvSpPr txBox="1"/>
          <p:nvPr/>
        </p:nvSpPr>
        <p:spPr>
          <a:xfrm>
            <a:off x="4412202" y="900367"/>
            <a:ext cx="3568823" cy="307777"/>
          </a:xfrm>
          <a:prstGeom prst="rect">
            <a:avLst/>
          </a:prstGeom>
          <a:noFill/>
        </p:spPr>
        <p:txBody>
          <a:bodyPr wrap="square" rtlCol="0">
            <a:spAutoFit/>
          </a:bodyPr>
          <a:lstStyle/>
          <a:p>
            <a:endParaRPr lang="en-GB" sz="1400" dirty="0">
              <a:latin typeface="Letter-join Air Plus 40" panose="02000805000000020003" pitchFamily="50" charset="0"/>
            </a:endParaRPr>
          </a:p>
        </p:txBody>
      </p:sp>
      <p:sp>
        <p:nvSpPr>
          <p:cNvPr id="28" name="TextBox 27">
            <a:extLst>
              <a:ext uri="{FF2B5EF4-FFF2-40B4-BE49-F238E27FC236}">
                <a16:creationId xmlns:a16="http://schemas.microsoft.com/office/drawing/2014/main" id="{81E4286C-8493-45CD-900B-BB6FB8596028}"/>
              </a:ext>
            </a:extLst>
          </p:cNvPr>
          <p:cNvSpPr txBox="1"/>
          <p:nvPr/>
        </p:nvSpPr>
        <p:spPr>
          <a:xfrm>
            <a:off x="8350751" y="4952128"/>
            <a:ext cx="3552751" cy="307777"/>
          </a:xfrm>
          <a:prstGeom prst="rect">
            <a:avLst/>
          </a:prstGeom>
          <a:noFill/>
        </p:spPr>
        <p:txBody>
          <a:bodyPr wrap="square" rtlCol="0">
            <a:spAutoFit/>
          </a:bodyPr>
          <a:lstStyle/>
          <a:p>
            <a:endParaRPr lang="en-GB" sz="1400">
              <a:latin typeface="Letter-join Air Plus 40" panose="02000805000000020003" pitchFamily="50" charset="0"/>
            </a:endParaRPr>
          </a:p>
        </p:txBody>
      </p:sp>
      <p:sp>
        <p:nvSpPr>
          <p:cNvPr id="33" name="Rectangle: Rounded Corners 32">
            <a:extLst>
              <a:ext uri="{FF2B5EF4-FFF2-40B4-BE49-F238E27FC236}">
                <a16:creationId xmlns:a16="http://schemas.microsoft.com/office/drawing/2014/main" id="{0A44BBFA-DECE-457A-ABE1-FF84BC26FBB9}"/>
              </a:ext>
            </a:extLst>
          </p:cNvPr>
          <p:cNvSpPr/>
          <p:nvPr/>
        </p:nvSpPr>
        <p:spPr>
          <a:xfrm>
            <a:off x="8506798" y="2104643"/>
            <a:ext cx="1598327" cy="315526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solidFill>
                  <a:schemeClr val="tx1"/>
                </a:solidFill>
                <a:latin typeface="Letter-join Plus 40" panose="02000505000000020003" pitchFamily="50" charset="0"/>
              </a:rPr>
              <a:t>Muslims Pray 5 times a day using a prayer mat. They always make sure they are facing the direction of Makkah.</a:t>
            </a:r>
          </a:p>
        </p:txBody>
      </p:sp>
      <p:sp>
        <p:nvSpPr>
          <p:cNvPr id="39" name="TextBox 38">
            <a:extLst>
              <a:ext uri="{FF2B5EF4-FFF2-40B4-BE49-F238E27FC236}">
                <a16:creationId xmlns:a16="http://schemas.microsoft.com/office/drawing/2014/main" id="{596C4868-3DD4-45BA-B3BC-CAFB84B7BAA7}"/>
              </a:ext>
            </a:extLst>
          </p:cNvPr>
          <p:cNvSpPr txBox="1"/>
          <p:nvPr/>
        </p:nvSpPr>
        <p:spPr>
          <a:xfrm>
            <a:off x="8580448" y="269425"/>
            <a:ext cx="3552751" cy="1600438"/>
          </a:xfrm>
          <a:prstGeom prst="rect">
            <a:avLst/>
          </a:prstGeom>
          <a:noFill/>
        </p:spPr>
        <p:txBody>
          <a:bodyPr wrap="square" rtlCol="0">
            <a:spAutoFit/>
          </a:bodyPr>
          <a:lstStyle/>
          <a:p>
            <a:r>
              <a:rPr lang="en-GB" u="sng" dirty="0">
                <a:latin typeface="Letter-join Air Plus 40" panose="02000805000000020003" pitchFamily="50" charset="0"/>
              </a:rPr>
              <a:t>General Knowledge:</a:t>
            </a:r>
          </a:p>
          <a:p>
            <a:pPr algn="ctr"/>
            <a:r>
              <a:rPr lang="en-US" sz="1600" dirty="0">
                <a:latin typeface="Letter-join Plus 40" panose="02000505000000020003" pitchFamily="50" charset="0"/>
              </a:rPr>
              <a:t>Muslims believe that Allah is perfect. He is the one who made human beings, the one who watches them during life and the one who decides what happens when life is over.</a:t>
            </a:r>
            <a:endParaRPr lang="en-GB" sz="1600" dirty="0">
              <a:latin typeface="Letter-join Plus 40" panose="02000505000000020003" pitchFamily="50" charset="0"/>
            </a:endParaRPr>
          </a:p>
        </p:txBody>
      </p:sp>
      <p:pic>
        <p:nvPicPr>
          <p:cNvPr id="11" name="Picture 10">
            <a:extLst>
              <a:ext uri="{FF2B5EF4-FFF2-40B4-BE49-F238E27FC236}">
                <a16:creationId xmlns:a16="http://schemas.microsoft.com/office/drawing/2014/main" id="{C3B6EC1F-723C-4C85-9C1A-FDF13B38C34B}"/>
              </a:ext>
            </a:extLst>
          </p:cNvPr>
          <p:cNvPicPr>
            <a:picLocks noChangeAspect="1"/>
          </p:cNvPicPr>
          <p:nvPr/>
        </p:nvPicPr>
        <p:blipFill rotWithShape="1">
          <a:blip r:embed="rId3"/>
          <a:srcRect l="64800" t="31579" r="4473" b="38947"/>
          <a:stretch/>
        </p:blipFill>
        <p:spPr>
          <a:xfrm>
            <a:off x="4449725" y="3239319"/>
            <a:ext cx="3023183" cy="1631191"/>
          </a:xfrm>
          <a:prstGeom prst="rect">
            <a:avLst/>
          </a:prstGeom>
        </p:spPr>
      </p:pic>
      <p:pic>
        <p:nvPicPr>
          <p:cNvPr id="12" name="Picture 11">
            <a:extLst>
              <a:ext uri="{FF2B5EF4-FFF2-40B4-BE49-F238E27FC236}">
                <a16:creationId xmlns:a16="http://schemas.microsoft.com/office/drawing/2014/main" id="{112B9FC8-4FA3-4A52-9C54-862DE296FF6E}"/>
              </a:ext>
            </a:extLst>
          </p:cNvPr>
          <p:cNvPicPr>
            <a:picLocks noChangeAspect="1"/>
          </p:cNvPicPr>
          <p:nvPr/>
        </p:nvPicPr>
        <p:blipFill rotWithShape="1">
          <a:blip r:embed="rId4"/>
          <a:srcRect l="69582" t="31111" r="10395" b="33320"/>
          <a:stretch/>
        </p:blipFill>
        <p:spPr>
          <a:xfrm>
            <a:off x="4335292" y="900306"/>
            <a:ext cx="2284404" cy="2282567"/>
          </a:xfrm>
          <a:prstGeom prst="rect">
            <a:avLst/>
          </a:prstGeom>
        </p:spPr>
      </p:pic>
      <p:pic>
        <p:nvPicPr>
          <p:cNvPr id="13" name="Picture 12">
            <a:extLst>
              <a:ext uri="{FF2B5EF4-FFF2-40B4-BE49-F238E27FC236}">
                <a16:creationId xmlns:a16="http://schemas.microsoft.com/office/drawing/2014/main" id="{4454B25F-BDA8-42A3-BE3F-9B2ADF4B4171}"/>
              </a:ext>
            </a:extLst>
          </p:cNvPr>
          <p:cNvPicPr>
            <a:picLocks noChangeAspect="1"/>
          </p:cNvPicPr>
          <p:nvPr/>
        </p:nvPicPr>
        <p:blipFill rotWithShape="1">
          <a:blip r:embed="rId5"/>
          <a:srcRect l="66660" t="42297" r="6962" b="25401"/>
          <a:stretch/>
        </p:blipFill>
        <p:spPr>
          <a:xfrm>
            <a:off x="4658890" y="5142037"/>
            <a:ext cx="2368172" cy="1631191"/>
          </a:xfrm>
          <a:prstGeom prst="rect">
            <a:avLst/>
          </a:prstGeom>
        </p:spPr>
      </p:pic>
      <p:cxnSp>
        <p:nvCxnSpPr>
          <p:cNvPr id="15" name="Straight Arrow Connector 14">
            <a:extLst>
              <a:ext uri="{FF2B5EF4-FFF2-40B4-BE49-F238E27FC236}">
                <a16:creationId xmlns:a16="http://schemas.microsoft.com/office/drawing/2014/main" id="{2CD1C9C0-15B4-402B-9672-AB02A9366A8D}"/>
              </a:ext>
            </a:extLst>
          </p:cNvPr>
          <p:cNvCxnSpPr/>
          <p:nvPr/>
        </p:nvCxnSpPr>
        <p:spPr>
          <a:xfrm flipV="1">
            <a:off x="4155311" y="2233914"/>
            <a:ext cx="790504" cy="1990845"/>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a:extLst>
              <a:ext uri="{FF2B5EF4-FFF2-40B4-BE49-F238E27FC236}">
                <a16:creationId xmlns:a16="http://schemas.microsoft.com/office/drawing/2014/main" id="{3B9B01E8-CC9C-47D2-A6EB-3F5C67021D41}"/>
              </a:ext>
            </a:extLst>
          </p:cNvPr>
          <p:cNvCxnSpPr>
            <a:cxnSpLocks/>
          </p:cNvCxnSpPr>
          <p:nvPr/>
        </p:nvCxnSpPr>
        <p:spPr>
          <a:xfrm flipV="1">
            <a:off x="4048240" y="4183471"/>
            <a:ext cx="2047760" cy="1076435"/>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6" name="Straight Arrow Connector 25">
            <a:extLst>
              <a:ext uri="{FF2B5EF4-FFF2-40B4-BE49-F238E27FC236}">
                <a16:creationId xmlns:a16="http://schemas.microsoft.com/office/drawing/2014/main" id="{1D044BCE-3CCE-41B8-ADAE-FD6C95BFBF36}"/>
              </a:ext>
            </a:extLst>
          </p:cNvPr>
          <p:cNvCxnSpPr>
            <a:cxnSpLocks/>
          </p:cNvCxnSpPr>
          <p:nvPr/>
        </p:nvCxnSpPr>
        <p:spPr>
          <a:xfrm flipV="1">
            <a:off x="3795216" y="6102016"/>
            <a:ext cx="985128" cy="25086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pic>
        <p:nvPicPr>
          <p:cNvPr id="22" name="Picture 21">
            <a:extLst>
              <a:ext uri="{FF2B5EF4-FFF2-40B4-BE49-F238E27FC236}">
                <a16:creationId xmlns:a16="http://schemas.microsoft.com/office/drawing/2014/main" id="{5184E01C-2299-4861-B4A2-C10469ADAF8B}"/>
              </a:ext>
            </a:extLst>
          </p:cNvPr>
          <p:cNvPicPr>
            <a:picLocks noChangeAspect="1"/>
          </p:cNvPicPr>
          <p:nvPr/>
        </p:nvPicPr>
        <p:blipFill rotWithShape="1">
          <a:blip r:embed="rId6"/>
          <a:srcRect l="67567" t="39517" r="8766" b="21688"/>
          <a:stretch/>
        </p:blipFill>
        <p:spPr>
          <a:xfrm>
            <a:off x="10180679" y="2176121"/>
            <a:ext cx="1787119" cy="1506293"/>
          </a:xfrm>
          <a:prstGeom prst="rect">
            <a:avLst/>
          </a:prstGeom>
        </p:spPr>
      </p:pic>
      <p:pic>
        <p:nvPicPr>
          <p:cNvPr id="23" name="Picture 22">
            <a:extLst>
              <a:ext uri="{FF2B5EF4-FFF2-40B4-BE49-F238E27FC236}">
                <a16:creationId xmlns:a16="http://schemas.microsoft.com/office/drawing/2014/main" id="{E24F6C8F-DD85-4FC3-8E3C-8FB3D43B8956}"/>
              </a:ext>
            </a:extLst>
          </p:cNvPr>
          <p:cNvPicPr>
            <a:picLocks noChangeAspect="1"/>
          </p:cNvPicPr>
          <p:nvPr/>
        </p:nvPicPr>
        <p:blipFill rotWithShape="1">
          <a:blip r:embed="rId7"/>
          <a:srcRect l="69943" t="33135" r="15281" b="35848"/>
          <a:stretch/>
        </p:blipFill>
        <p:spPr>
          <a:xfrm>
            <a:off x="6632621" y="946484"/>
            <a:ext cx="1846390" cy="2180150"/>
          </a:xfrm>
          <a:prstGeom prst="rect">
            <a:avLst/>
          </a:prstGeom>
        </p:spPr>
      </p:pic>
      <p:pic>
        <p:nvPicPr>
          <p:cNvPr id="24" name="Picture 23">
            <a:extLst>
              <a:ext uri="{FF2B5EF4-FFF2-40B4-BE49-F238E27FC236}">
                <a16:creationId xmlns:a16="http://schemas.microsoft.com/office/drawing/2014/main" id="{4126D9D3-8BC5-4D1E-AA24-53D8C5862FAA}"/>
              </a:ext>
            </a:extLst>
          </p:cNvPr>
          <p:cNvPicPr>
            <a:picLocks noChangeAspect="1"/>
          </p:cNvPicPr>
          <p:nvPr/>
        </p:nvPicPr>
        <p:blipFill rotWithShape="1">
          <a:blip r:embed="rId8"/>
          <a:srcRect l="68493" t="31402" r="7510" b="35314"/>
          <a:stretch/>
        </p:blipFill>
        <p:spPr>
          <a:xfrm>
            <a:off x="10160472" y="3740227"/>
            <a:ext cx="1770817" cy="1381607"/>
          </a:xfrm>
          <a:prstGeom prst="rect">
            <a:avLst/>
          </a:prstGeom>
        </p:spPr>
      </p:pic>
      <p:pic>
        <p:nvPicPr>
          <p:cNvPr id="27" name="Picture 26">
            <a:extLst>
              <a:ext uri="{FF2B5EF4-FFF2-40B4-BE49-F238E27FC236}">
                <a16:creationId xmlns:a16="http://schemas.microsoft.com/office/drawing/2014/main" id="{D4DD1D39-4317-4E85-8709-A186217073E5}"/>
              </a:ext>
            </a:extLst>
          </p:cNvPr>
          <p:cNvPicPr>
            <a:picLocks noChangeAspect="1"/>
          </p:cNvPicPr>
          <p:nvPr/>
        </p:nvPicPr>
        <p:blipFill rotWithShape="1">
          <a:blip r:embed="rId9"/>
          <a:srcRect l="60649" t="36901" r="5348" b="40940"/>
          <a:stretch/>
        </p:blipFill>
        <p:spPr>
          <a:xfrm>
            <a:off x="7648957" y="5142037"/>
            <a:ext cx="4145645" cy="1519627"/>
          </a:xfrm>
          <a:prstGeom prst="rect">
            <a:avLst/>
          </a:prstGeom>
        </p:spPr>
      </p:pic>
    </p:spTree>
    <p:extLst>
      <p:ext uri="{BB962C8B-B14F-4D97-AF65-F5344CB8AC3E}">
        <p14:creationId xmlns:p14="http://schemas.microsoft.com/office/powerpoint/2010/main" val="1098572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f76cbc13-b09c-4b82-b7e2-b288df4f8b8b" xsi:nil="true"/>
    <SharedWithUsers xmlns="24dab1e2-f378-418e-ac5f-1ac0522e1f7e">
      <UserInfo>
        <DisplayName/>
        <AccountId xsi:nil="true"/>
        <AccountType/>
      </UserInfo>
    </SharedWithUsers>
    <_activity xmlns="f76cbc13-b09c-4b82-b7e2-b288df4f8b8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0A0F903E06A18469B526D11D2D3D3CA" ma:contentTypeVersion="19" ma:contentTypeDescription="Create a new document." ma:contentTypeScope="" ma:versionID="aed613183d1fac1868b315bacc1cfd11">
  <xsd:schema xmlns:xsd="http://www.w3.org/2001/XMLSchema" xmlns:xs="http://www.w3.org/2001/XMLSchema" xmlns:p="http://schemas.microsoft.com/office/2006/metadata/properties" xmlns:ns3="f76cbc13-b09c-4b82-b7e2-b288df4f8b8b" xmlns:ns4="24dab1e2-f378-418e-ac5f-1ac0522e1f7e" targetNamespace="http://schemas.microsoft.com/office/2006/metadata/properties" ma:root="true" ma:fieldsID="91cc34d0dc9a1f39431c31a6337523c5" ns3:_="" ns4:_="">
    <xsd:import namespace="f76cbc13-b09c-4b82-b7e2-b288df4f8b8b"/>
    <xsd:import namespace="24dab1e2-f378-418e-ac5f-1ac0522e1f7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MediaServiceLocation" minOccurs="0"/>
                <xsd:element ref="ns3:_activity" minOccurs="0"/>
                <xsd:element ref="ns3:MediaServiceObjectDetectorVersions" minOccurs="0"/>
                <xsd:element ref="ns3:MediaServiceSystemTags" minOccurs="0"/>
                <xsd:element ref="ns3:MediaServiceSearchProperties" minOccurs="0"/>
                <xsd:element ref="ns4:SharedWithUsers" minOccurs="0"/>
                <xsd:element ref="ns4:SharedWithDetails" minOccurs="0"/>
                <xsd:element ref="ns4:SharingHintHash"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6cbc13-b09c-4b82-b7e2-b288df4f8b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dab1e2-f378-418e-ac5f-1ac0522e1f7e" elementFormDefault="qualified">
    <xsd:import namespace="http://schemas.microsoft.com/office/2006/documentManagement/types"/>
    <xsd:import namespace="http://schemas.microsoft.com/office/infopath/2007/PartnerControls"/>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element name="SharingHintHash" ma:index="2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C89061-00D1-4E8B-828E-759EF2A5D4B1}">
  <ds:schemaRefs>
    <ds:schemaRef ds:uri="http://schemas.microsoft.com/sharepoint/v3/contenttype/forms"/>
  </ds:schemaRefs>
</ds:datastoreItem>
</file>

<file path=customXml/itemProps2.xml><?xml version="1.0" encoding="utf-8"?>
<ds:datastoreItem xmlns:ds="http://schemas.openxmlformats.org/officeDocument/2006/customXml" ds:itemID="{01DD869C-75E9-4D46-A9AF-3BA5035F90BA}">
  <ds:schemaRefs>
    <ds:schemaRef ds:uri="24dab1e2-f378-418e-ac5f-1ac0522e1f7e"/>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f76cbc13-b09c-4b82-b7e2-b288df4f8b8b"/>
    <ds:schemaRef ds:uri="http://www.w3.org/XML/1998/namespace"/>
  </ds:schemaRefs>
</ds:datastoreItem>
</file>

<file path=customXml/itemProps3.xml><?xml version="1.0" encoding="utf-8"?>
<ds:datastoreItem xmlns:ds="http://schemas.openxmlformats.org/officeDocument/2006/customXml" ds:itemID="{7CF9FA16-20D1-4237-9B28-A5DA8D3322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6cbc13-b09c-4b82-b7e2-b288df4f8b8b"/>
    <ds:schemaRef ds:uri="24dab1e2-f378-418e-ac5f-1ac0522e1f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31</TotalTime>
  <Words>117</Words>
  <Application>Microsoft Office PowerPoint</Application>
  <PresentationFormat>Widescreen</PresentationFormat>
  <Paragraphs>19</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Letter-join Air Plus 40</vt:lpstr>
      <vt:lpstr>Letter-join Basic 40</vt:lpstr>
      <vt:lpstr>Letter-join Plus 40</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Beere</dc:creator>
  <cp:lastModifiedBy>Mrs Roberts</cp:lastModifiedBy>
  <cp:revision>7</cp:revision>
  <dcterms:created xsi:type="dcterms:W3CDTF">2023-07-17T09:23:57Z</dcterms:created>
  <dcterms:modified xsi:type="dcterms:W3CDTF">2026-02-01T09:39:53Z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0x01010020A0F903E06A18469B526D11D2D3D3CA</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