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4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1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s Roberts" userId="ac5b9828-2b22-4319-9850-9a97ef78ca0a" providerId="ADAL" clId="{038BA45B-83DC-4D70-B6E9-3316DE90062C}"/>
    <pc:docChg chg="custSel modSld">
      <pc:chgData name="Mrs Roberts" userId="ac5b9828-2b22-4319-9850-9a97ef78ca0a" providerId="ADAL" clId="{038BA45B-83DC-4D70-B6E9-3316DE90062C}" dt="2024-02-21T12:40:35.091" v="29" actId="20577"/>
      <pc:docMkLst>
        <pc:docMk/>
      </pc:docMkLst>
      <pc:sldChg chg="modSp">
        <pc:chgData name="Mrs Roberts" userId="ac5b9828-2b22-4319-9850-9a97ef78ca0a" providerId="ADAL" clId="{038BA45B-83DC-4D70-B6E9-3316DE90062C}" dt="2024-02-21T12:40:35.091" v="29" actId="20577"/>
        <pc:sldMkLst>
          <pc:docMk/>
          <pc:sldMk cId="2424370338" sldId="256"/>
        </pc:sldMkLst>
        <pc:graphicFrameChg chg="modGraphic">
          <ac:chgData name="Mrs Roberts" userId="ac5b9828-2b22-4319-9850-9a97ef78ca0a" providerId="ADAL" clId="{038BA45B-83DC-4D70-B6E9-3316DE90062C}" dt="2024-02-21T12:40:35.091" v="29" actId="20577"/>
          <ac:graphicFrameMkLst>
            <pc:docMk/>
            <pc:sldMk cId="2424370338" sldId="256"/>
            <ac:graphicFrameMk id="19" creationId="{98F10C14-9969-48C4-9665-8A9414056917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4AC2C-9777-45AB-8647-FF798692F3BF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EB54-4A2C-4C7D-946A-C2D8BE13B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551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4AC2C-9777-45AB-8647-FF798692F3BF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EB54-4A2C-4C7D-946A-C2D8BE13B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882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4AC2C-9777-45AB-8647-FF798692F3BF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EB54-4A2C-4C7D-946A-C2D8BE13B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404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4AC2C-9777-45AB-8647-FF798692F3BF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EB54-4A2C-4C7D-946A-C2D8BE13B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058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4AC2C-9777-45AB-8647-FF798692F3BF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EB54-4A2C-4C7D-946A-C2D8BE13B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779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4AC2C-9777-45AB-8647-FF798692F3BF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EB54-4A2C-4C7D-946A-C2D8BE13B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744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4AC2C-9777-45AB-8647-FF798692F3BF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EB54-4A2C-4C7D-946A-C2D8BE13B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335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4AC2C-9777-45AB-8647-FF798692F3BF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EB54-4A2C-4C7D-946A-C2D8BE13B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271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4AC2C-9777-45AB-8647-FF798692F3BF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EB54-4A2C-4C7D-946A-C2D8BE13B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577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4AC2C-9777-45AB-8647-FF798692F3BF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EB54-4A2C-4C7D-946A-C2D8BE13B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6383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4AC2C-9777-45AB-8647-FF798692F3BF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EB54-4A2C-4C7D-946A-C2D8BE13B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664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4AC2C-9777-45AB-8647-FF798692F3BF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2EB54-4A2C-4C7D-946A-C2D8BE13B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747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https://ukc-powerpoint.officeapps.live.com/pods/GetClipboardImage.ashx?Id=c526b552-c1b1-425b-b7c3-97e106a2afc8&amp;DC=GUK3&amp;pkey=d08d4fbb-f60f-4620-bb1e-c5557682bfa4&amp;wdwaccluster=GUK3"/>
          <p:cNvSpPr>
            <a:spLocks noChangeAspect="1" noChangeArrowheads="1"/>
          </p:cNvSpPr>
          <p:nvPr/>
        </p:nvSpPr>
        <p:spPr bwMode="auto">
          <a:xfrm>
            <a:off x="2127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 </a:t>
            </a:r>
          </a:p>
        </p:txBody>
      </p:sp>
      <p:sp>
        <p:nvSpPr>
          <p:cNvPr id="6" name="AutoShape 4" descr="data:image/jpg;base64,%20/9j/4AAQSkZJRgABAQEAYABgAAD/2wBDAAUDBAQEAwUEBAQFBQUGBwwIBwcHBw8LCwkMEQ8SEhEPERETFhwXExQaFRERGCEYGh0dHx8fExciJCIeJBweHx7/2wBDAQUFBQcGBw4ICA4eFBEUHh4eHh4eHh4eHh4eHh4eHh4eHh4eHh4eHh4eHh4eHh4eHh4eHh4eHh4eHh4eHh4eHh7/wAARCABFAEU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7LrM8Ra7pug2QutRnKb28uGJFLyzueiRoOWY+g+p45pPFOuWfh7RJ9UvdzJHhUiT780hOFRfcnA/U8A153rlz4o8N3ul+MpdFs/E91fK0VzBbz4ltEbDRxWWflfIzuztMhGdwGFABBceONd8XG50/wzqFnpt+9lLd6bYqd0l+sb7HH2ra0KEN8rKgcqSMsO1XwjoWnePfD02q27XjXkWoQwzw6wGuJrZ4in2m3kWUsOTuGVA4Ix2NcnommX2qfEW71v4czaxZxyv9qit5U8iPTppW/wBLguIpFKhJCiP8vz7slQV5rvtP0S20/VNYv7rxbqEd1ql4kuoRaFAUh88qqKCxDtuwFHBUnA4rOdWFNXm7A2luYvw/0TQb74gX+g654Q0uF1hubrT7i0tIGs7+1M4COrKoeOSMEIyHrknmtPxrJb+E/FmkaB4avNU0y81K3uJrVBetJb3EsW0i2WOXcgdgxYfd4U49uh0Lwb4fcSXGg69rlrKGKyPDfHehySVZHBHUk4I61heJvA+uG6nu4dSHiUw3IvhBIUguoLoQmOKVWHyMVUghP3YOAcnvUZKSvFhc2NK+IkFpqVxpfiC70y4W1k8mbVNNctbxSd0nU5MLDjPLKM8lelegoyuoZWDKRkEHIIrwnTPEXhvwz8N/D3hrSPDNzqXiOzYxWOjAfvpbxY2E80wHKKPMZnZwCdwwDkVf+E3i7+zC2mPexanoltLFZ3eoWcDrY2d64+5C7dYdxClc/u3IHCthKA9oooooA8p+IlxrmseIJ20rwrb+JtM0bNpPaz3nkIZZYv3r/dYuVjdUAA/5aSdwK4rwZo+vRXFt4c0ObU9BtLqZgNLmvIr6C1jj2t9qgkUlothIXyjgMzJ8oBYVveDJviPG8+v+H9L0rUrG9X7U1tf301q0jTM0paMhWiP3wuSM/JjpiqEms6l4Z+HfjjxtPZ3ttrLymxiSW5W4ezfq370gBlWSUgYHREABwKTfUL2R6lqun23h3wlHpekx3EUcsyQvJGd87GRvnkLHlpG5+Y85NcX4l1iTRLiCG3t/mHlk7ovKJMZyhZORuGccdRjpW34d8SaZqPwd0bVPFWoNaC8solknlYB3lwPnXbnJyNwI/HHSuK1jxNoE1wITqdnPDGFije3jKKUOdzbWAw54yfWvnc5594Ss3a3l8v1JlQrVI81OLforna6NdNaT6bqAWWOORXjZEtyRImxnZmfku+4Z4Hc4FeXfsz+LtY174ueMJ7uBXg1JhNK6hgIXRisa9Tgbcjn+717VleJvGOq3epzfYrpba2MRhIt+BKCuGc5H32HBIxXP+H7+68Pag+oaG0em3Tja0lvCiErgDbwMY4HHTPPWnhcdGirO/wDSPXpZFiJRUm0vvPoj4u+FYdSsZdS064ubPVpIWt5RZT+TPfW+Czwqw58zaGKnqCMdCa8uj1bS4NOTTofEzGC6ja10DwJoVtGwa3bKobnKs53A73clAuTgkjNRXHxCvtZ8ZfC62voRLcQalMJ3M2wzMVEauBkDox69TkDrW54ts7Wz1zVNJ1V/Gf8AYun3Ze3tvDEEnmy+fiYJK8X7wIrM4VQVXrk8CvdpVI1Y80djzqkJU5unLdHq3w9vLt9LuNH1OUy6jo05sp5G6yqAGikPqWjZCT67qK8h1DxZqngMWupyabqWnrrNuFitdUuPOuo44XfYZWyfmKyjgkkAKCSRRWpFjT8N/DOTxL4Z8NXl1fWbaRHYQXMmli3aP7bdrbrGhuZVbLxpgkKFHPXpXK/Glp9N+Bup6POvmXEXiKSGd1hLIpyHB3MflyrrjOWOfqa9w+HB+x22qeHm4fSdQljRT/zwkPmxH6bX2/VDXn/xz8PaZK2rx6wWFlqlm93Y4OP+JjDEVEeexdAhAGC3lMM8kGZK8WJq+h47FcX03hXwzDeecqxaaoiWSExjaXbDDnDg/wB8Yz35BrzHw3401e+8bjTbgR/ZJppI1jEQBTbnB3dT071614nstM0rWG0vRpN+nWqIsADFgMqGYAnr87NXm2i+BDpviSLWP7XeXZK8nlGLGd2eM596+clOn7Srz79D6yjSrKhQVP5kN54j1SP4iro63eLQ3McfleQp+Upkjd1qHxn4x1XSfE8lnarH9nt1iZkMeTJuIzz24Pata58Hed4yXxF/aAGJ0m8nys/dXGM5qDxP4HOtazcah/az2/nLGvliLO3bjvnvinCeH5o32t26lTp4rkly3vzaa9DrbWcr4+8EF1CQpqBcyPa5QsWX7zdXwMZx9wHPevoXWvDS+KfiZqnm/wBrJZ2yW8M02narJZvHIYy3OwgyLhhxnjIODXkvhTwrYao2i+ILzU2sTpN7O7SHIRUihExJIORkjHy4x1+avor4d2l1Hok2qahE8N7q9y9/NE/3og+BHGfdY1jU+4NexgF+5R85j01iql+58+/tJ+EYNAGg2OlXmqX29rmeRtSvpLp1yIVAVnJIX5DxnGc0V7S+i6f4x8Y63c6hF51np3k6fbnsZVDSSkfjKi/VDRXXY5bl/wAX7/D+t2/jGFSbNYha6wqjJFvklJ8Dr5TFs/7DuewrV8WaDpvizw5NpV9l7e4UPHNEw3RuOUkRuzA4IP8ASthlVlKsoZSMEEcEVxiJeeBWKQW0994VySqQqZJ9M9QFHLwewyydACv3WI8O8TaJqHhrVV0vxJbR72YraXoTEF4OxU/wv6xnkHpkc1U+y2//AD7x/wDfNfTrLofijQvmFjq+l3adwssUo/UH+lcHqvwY0ORmfRdX1XSAekIkW4hX6LICwHsGAqHTg3do0VWolZSZ499lt/8An3j/AO+RTLiOxtoHmuFt4ok5Z3wAPxr1SP4LXJcCbxnceX/F5Wnxq34FiwH5V1Phf4X+E9Cu475refVb+M7o7nUZPNaM+qLgIh91UH3peyh/Kh+3qfzP7zg/hR4Gv9ZmttW1m3nsdAt5vtNpYyLsa9lxgSyIeVjGBhTyxAJAAGfV/GWtPo2mqtnEtzqt5J9n062J/wBbMQcZ9EUAsx7Kp9qTxH4msdGkjslSW/1WcZttOtgGnl98dEQd3YhR61B4a0S8W/fxB4gkhn1maMxokRJhsoic+VFnk5IBZyAWIHQAAWkkrIzcm3dl/wAK6OmhaDbaaspnkQF552HzTTMS0kh92YsfxorUopiCiiigDm9Q8H2L3supaNd3eg6hK26WawYKkzeskTAxufcru964bx18RfEXgG4W21JdP10bch0ha1f8fmcE/QCiigEclaftLz3kwgi8HRxMf4m1EuPy8sfzr03w43ibxjpUeoXPiIaVZy9bfTbQJKR6GWRn/NVU+9FFJDZ1Ph/w/pOgxyLptoI5JjunndjJNM3q8jEs5+prUoopiCiiigD/2Q=="/>
          <p:cNvSpPr>
            <a:spLocks noChangeAspect="1" noChangeArrowheads="1"/>
          </p:cNvSpPr>
          <p:nvPr/>
        </p:nvSpPr>
        <p:spPr bwMode="auto">
          <a:xfrm>
            <a:off x="36512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6" descr="data:image/jpg;base64,%20/9j/4AAQSkZJRgABAQEAYABgAAD/2wBDAAUDBAQEAwUEBAQFBQUGBwwIBwcHBw8LCwkMEQ8SEhEPERETFhwXExQaFRERGCEYGh0dHx8fExciJCIeJBweHx7/2wBDAQUFBQcGBw4ICA4eFBEUHh4eHh4eHh4eHh4eHh4eHh4eHh4eHh4eHh4eHh4eHh4eHh4eHh4eHh4eHh4eHh4eHh7/wAARCABFAEU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7LrM8Ra7pug2QutRnKb28uGJFLyzueiRoOWY+g+p45pPFOuWfh7RJ9UvdzJHhUiT780hOFRfcnA/U8A153rlz4o8N3ul+MpdFs/E91fK0VzBbz4ltEbDRxWWflfIzuztMhGdwGFABBceONd8XG50/wzqFnpt+9lLd6bYqd0l+sb7HH2ra0KEN8rKgcqSMsO1XwjoWnePfD02q27XjXkWoQwzw6wGuJrZ4in2m3kWUsOTuGVA4Ix2NcnommX2qfEW71v4czaxZxyv9qit5U8iPTppW/wBLguIpFKhJCiP8vz7slQV5rvtP0S20/VNYv7rxbqEd1ql4kuoRaFAUh88qqKCxDtuwFHBUnA4rOdWFNXm7A2luYvw/0TQb74gX+g654Q0uF1hubrT7i0tIGs7+1M4COrKoeOSMEIyHrknmtPxrJb+E/FmkaB4avNU0y81K3uJrVBetJb3EsW0i2WOXcgdgxYfd4U49uh0Lwb4fcSXGg69rlrKGKyPDfHehySVZHBHUk4I61heJvA+uG6nu4dSHiUw3IvhBIUguoLoQmOKVWHyMVUghP3YOAcnvUZKSvFhc2NK+IkFpqVxpfiC70y4W1k8mbVNNctbxSd0nU5MLDjPLKM8lelegoyuoZWDKRkEHIIrwnTPEXhvwz8N/D3hrSPDNzqXiOzYxWOjAfvpbxY2E80wHKKPMZnZwCdwwDkVf+E3i7+zC2mPexanoltLFZ3eoWcDrY2d64+5C7dYdxClc/u3IHCthKA9oooooA8p+IlxrmseIJ20rwrb+JtM0bNpPaz3nkIZZYv3r/dYuVjdUAA/5aSdwK4rwZo+vRXFt4c0ObU9BtLqZgNLmvIr6C1jj2t9qgkUlothIXyjgMzJ8oBYVveDJviPG8+v+H9L0rUrG9X7U1tf301q0jTM0paMhWiP3wuSM/JjpiqEms6l4Z+HfjjxtPZ3ttrLymxiSW5W4ezfq370gBlWSUgYHREABwKTfUL2R6lqun23h3wlHpekx3EUcsyQvJGd87GRvnkLHlpG5+Y85NcX4l1iTRLiCG3t/mHlk7ovKJMZyhZORuGccdRjpW34d8SaZqPwd0bVPFWoNaC8solknlYB3lwPnXbnJyNwI/HHSuK1jxNoE1wITqdnPDGFije3jKKUOdzbWAw54yfWvnc5594Ss3a3l8v1JlQrVI81OLforna6NdNaT6bqAWWOORXjZEtyRImxnZmfku+4Z4Hc4FeXfsz+LtY174ueMJ7uBXg1JhNK6hgIXRisa9Tgbcjn+717VleJvGOq3epzfYrpba2MRhIt+BKCuGc5H32HBIxXP+H7+68Pag+oaG0em3Tja0lvCiErgDbwMY4HHTPPWnhcdGirO/wDSPXpZFiJRUm0vvPoj4u+FYdSsZdS064ubPVpIWt5RZT+TPfW+Czwqw58zaGKnqCMdCa8uj1bS4NOTTofEzGC6ja10DwJoVtGwa3bKobnKs53A73clAuTgkjNRXHxCvtZ8ZfC62voRLcQalMJ3M2wzMVEauBkDox69TkDrW54ts7Wz1zVNJ1V/Gf8AYun3Ze3tvDEEnmy+fiYJK8X7wIrM4VQVXrk8CvdpVI1Y80djzqkJU5unLdHq3w9vLt9LuNH1OUy6jo05sp5G6yqAGikPqWjZCT67qK8h1DxZqngMWupyabqWnrrNuFitdUuPOuo44XfYZWyfmKyjgkkAKCSRRWpFjT8N/DOTxL4Z8NXl1fWbaRHYQXMmli3aP7bdrbrGhuZVbLxpgkKFHPXpXK/Glp9N+Bup6POvmXEXiKSGd1hLIpyHB3MflyrrjOWOfqa9w+HB+x22qeHm4fSdQljRT/zwkPmxH6bX2/VDXn/xz8PaZK2rx6wWFlqlm93Y4OP+JjDEVEeexdAhAGC3lMM8kGZK8WJq+h47FcX03hXwzDeecqxaaoiWSExjaXbDDnDg/wB8Yz35BrzHw3401e+8bjTbgR/ZJppI1jEQBTbnB3dT071614nstM0rWG0vRpN+nWqIsADFgMqGYAnr87NXm2i+BDpviSLWP7XeXZK8nlGLGd2eM596+clOn7Srz79D6yjSrKhQVP5kN54j1SP4iro63eLQ3McfleQp+Upkjd1qHxn4x1XSfE8lnarH9nt1iZkMeTJuIzz24Pata58Hed4yXxF/aAGJ0m8nys/dXGM5qDxP4HOtazcah/az2/nLGvliLO3bjvnvinCeH5o32t26lTp4rkly3vzaa9DrbWcr4+8EF1CQpqBcyPa5QsWX7zdXwMZx9wHPevoXWvDS+KfiZqnm/wBrJZ2yW8M02narJZvHIYy3OwgyLhhxnjIODXkvhTwrYao2i+ILzU2sTpN7O7SHIRUihExJIORkjHy4x1+avor4d2l1Hok2qahE8N7q9y9/NE/3og+BHGfdY1jU+4NexgF+5R85j01iql+58+/tJ+EYNAGg2OlXmqX29rmeRtSvpLp1yIVAVnJIX5DxnGc0V7S+i6f4x8Y63c6hF51np3k6fbnsZVDSSkfjKi/VDRXXY5bl/wAX7/D+t2/jGFSbNYha6wqjJFvklJ8Dr5TFs/7DuewrV8WaDpvizw5NpV9l7e4UPHNEw3RuOUkRuzA4IP8ASthlVlKsoZSMEEcEVxiJeeBWKQW0994VySqQqZJ9M9QFHLwewyydACv3WI8O8TaJqHhrVV0vxJbR72YraXoTEF4OxU/wv6xnkHpkc1U+y2//AD7x/wDfNfTrLofijQvmFjq+l3adwssUo/UH+lcHqvwY0ORmfRdX1XSAekIkW4hX6LICwHsGAqHTg3do0VWolZSZ499lt/8An3j/AO+RTLiOxtoHmuFt4ok5Z3wAPxr1SP4LXJcCbxnceX/F5Wnxq34FiwH5V1Phf4X+E9Cu475refVb+M7o7nUZPNaM+qLgIh91UH3peyh/Kh+3qfzP7zg/hR4Gv9ZmttW1m3nsdAt5vtNpYyLsa9lxgSyIeVjGBhTyxAJAAGfV/GWtPo2mqtnEtzqt5J9n062J/wBbMQcZ9EUAsx7Kp9qTxH4msdGkjslSW/1WcZttOtgGnl98dEQd3YhR61B4a0S8W/fxB4gkhn1maMxokRJhsoic+VFnk5IBZyAWIHQAAWkkrIzcm3dl/wAK6OmhaDbaaspnkQF552HzTTMS0kh92YsfxorUopiCiiigDm9Q8H2L3supaNd3eg6hK26WawYKkzeskTAxufcru964bx18RfEXgG4W21JdP10bch0ha1f8fmcE/QCiigEclaftLz3kwgi8HRxMf4m1EuPy8sfzr03w43ibxjpUeoXPiIaVZy9bfTbQJKR6GWRn/NVU+9FFJDZ1Ph/w/pOgxyLptoI5JjunndjJNM3q8jEs5+prUoopiCiiigD/2Q=="/>
          <p:cNvSpPr>
            <a:spLocks noChangeAspect="1" noChangeArrowheads="1"/>
          </p:cNvSpPr>
          <p:nvPr/>
        </p:nvSpPr>
        <p:spPr bwMode="auto">
          <a:xfrm>
            <a:off x="51752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AutoShape 8" descr="data:image/jpg;base64,%20/9j/4AAQSkZJRgABAQEAYABgAAD/2wBDAAUDBAQEAwUEBAQFBQUGBwwIBwcHBw8LCwkMEQ8SEhEPERETFhwXExQaFRERGCEYGh0dHx8fExciJCIeJBweHx7/2wBDAQUFBQcGBw4ICA4eFBEUHh4eHh4eHh4eHh4eHh4eHh4eHh4eHh4eHh4eHh4eHh4eHh4eHh4eHh4eHh4eHh4eHh7/wAARCABFAEU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7LrM8Ra7pug2QutRnKb28uGJFLyzueiRoOWY+g+p45pPFOuWfh7RJ9UvdzJHhUiT780hOFRfcnA/U8A153rlz4o8N3ul+MpdFs/E91fK0VzBbz4ltEbDRxWWflfIzuztMhGdwGFABBceONd8XG50/wzqFnpt+9lLd6bYqd0l+sb7HH2ra0KEN8rKgcqSMsO1XwjoWnePfD02q27XjXkWoQwzw6wGuJrZ4in2m3kWUsOTuGVA4Ix2NcnommX2qfEW71v4czaxZxyv9qit5U8iPTppW/wBLguIpFKhJCiP8vz7slQV5rvtP0S20/VNYv7rxbqEd1ql4kuoRaFAUh88qqKCxDtuwFHBUnA4rOdWFNXm7A2luYvw/0TQb74gX+g654Q0uF1hubrT7i0tIGs7+1M4COrKoeOSMEIyHrknmtPxrJb+E/FmkaB4avNU0y81K3uJrVBetJb3EsW0i2WOXcgdgxYfd4U49uh0Lwb4fcSXGg69rlrKGKyPDfHehySVZHBHUk4I61heJvA+uG6nu4dSHiUw3IvhBIUguoLoQmOKVWHyMVUghP3YOAcnvUZKSvFhc2NK+IkFpqVxpfiC70y4W1k8mbVNNctbxSd0nU5MLDjPLKM8lelegoyuoZWDKRkEHIIrwnTPEXhvwz8N/D3hrSPDNzqXiOzYxWOjAfvpbxY2E80wHKKPMZnZwCdwwDkVf+E3i7+zC2mPexanoltLFZ3eoWcDrY2d64+5C7dYdxClc/u3IHCthKA9oooooA8p+IlxrmseIJ20rwrb+JtM0bNpPaz3nkIZZYv3r/dYuVjdUAA/5aSdwK4rwZo+vRXFt4c0ObU9BtLqZgNLmvIr6C1jj2t9qgkUlothIXyjgMzJ8oBYVveDJviPG8+v+H9L0rUrG9X7U1tf301q0jTM0paMhWiP3wuSM/JjpiqEms6l4Z+HfjjxtPZ3ttrLymxiSW5W4ezfq370gBlWSUgYHREABwKTfUL2R6lqun23h3wlHpekx3EUcsyQvJGd87GRvnkLHlpG5+Y85NcX4l1iTRLiCG3t/mHlk7ovKJMZyhZORuGccdRjpW34d8SaZqPwd0bVPFWoNaC8solknlYB3lwPnXbnJyNwI/HHSuK1jxNoE1wITqdnPDGFije3jKKUOdzbWAw54yfWvnc5594Ss3a3l8v1JlQrVI81OLforna6NdNaT6bqAWWOORXjZEtyRImxnZmfku+4Z4Hc4FeXfsz+LtY174ueMJ7uBXg1JhNK6hgIXRisa9Tgbcjn+717VleJvGOq3epzfYrpba2MRhIt+BKCuGc5H32HBIxXP+H7+68Pag+oaG0em3Tja0lvCiErgDbwMY4HHTPPWnhcdGirO/wDSPXpZFiJRUm0vvPoj4u+FYdSsZdS064ubPVpIWt5RZT+TPfW+Czwqw58zaGKnqCMdCa8uj1bS4NOTTofEzGC6ja10DwJoVtGwa3bKobnKs53A73clAuTgkjNRXHxCvtZ8ZfC62voRLcQalMJ3M2wzMVEauBkDox69TkDrW54ts7Wz1zVNJ1V/Gf8AYun3Ze3tvDEEnmy+fiYJK8X7wIrM4VQVXrk8CvdpVI1Y80djzqkJU5unLdHq3w9vLt9LuNH1OUy6jo05sp5G6yqAGikPqWjZCT67qK8h1DxZqngMWupyabqWnrrNuFitdUuPOuo44XfYZWyfmKyjgkkAKCSRRWpFjT8N/DOTxL4Z8NXl1fWbaRHYQXMmli3aP7bdrbrGhuZVbLxpgkKFHPXpXK/Glp9N+Bup6POvmXEXiKSGd1hLIpyHB3MflyrrjOWOfqa9w+HB+x22qeHm4fSdQljRT/zwkPmxH6bX2/VDXn/xz8PaZK2rx6wWFlqlm93Y4OP+JjDEVEeexdAhAGC3lMM8kGZK8WJq+h47FcX03hXwzDeecqxaaoiWSExjaXbDDnDg/wB8Yz35BrzHw3401e+8bjTbgR/ZJppI1jEQBTbnB3dT071614nstM0rWG0vRpN+nWqIsADFgMqGYAnr87NXm2i+BDpviSLWP7XeXZK8nlGLGd2eM596+clOn7Srz79D6yjSrKhQVP5kN54j1SP4iro63eLQ3McfleQp+Upkjd1qHxn4x1XSfE8lnarH9nt1iZkMeTJuIzz24Pata58Hed4yXxF/aAGJ0m8nys/dXGM5qDxP4HOtazcah/az2/nLGvliLO3bjvnvinCeH5o32t26lTp4rkly3vzaa9DrbWcr4+8EF1CQpqBcyPa5QsWX7zdXwMZx9wHPevoXWvDS+KfiZqnm/wBrJZ2yW8M02narJZvHIYy3OwgyLhhxnjIODXkvhTwrYao2i+ILzU2sTpN7O7SHIRUihExJIORkjHy4x1+avor4d2l1Hok2qahE8N7q9y9/NE/3og+BHGfdY1jU+4NexgF+5R85j01iql+58+/tJ+EYNAGg2OlXmqX29rmeRtSvpLp1yIVAVnJIX5DxnGc0V7S+i6f4x8Y63c6hF51np3k6fbnsZVDSSkfjKi/VDRXXY5bl/wAX7/D+t2/jGFSbNYha6wqjJFvklJ8Dr5TFs/7DuewrV8WaDpvizw5NpV9l7e4UPHNEw3RuOUkRuzA4IP8ASthlVlKsoZSMEEcEVxiJeeBWKQW0994VySqQqZJ9M9QFHLwewyydACv3WI8O8TaJqHhrVV0vxJbR72YraXoTEF4OxU/wv6xnkHpkc1U+y2//AD7x/wDfNfTrLofijQvmFjq+l3adwssUo/UH+lcHqvwY0ORmfRdX1XSAekIkW4hX6LICwHsGAqHTg3do0VWolZSZ499lt/8An3j/AO+RTLiOxtoHmuFt4ok5Z3wAPxr1SP4LXJcCbxnceX/F5Wnxq34FiwH5V1Phf4X+E9Cu475refVb+M7o7nUZPNaM+qLgIh91UH3peyh/Kh+3qfzP7zg/hR4Gv9ZmttW1m3nsdAt5vtNpYyLsa9lxgSyIeVjGBhTyxAJAAGfV/GWtPo2mqtnEtzqt5J9n062J/wBbMQcZ9EUAsx7Kp9qTxH4msdGkjslSW/1WcZttOtgGnl98dEQd3YhR61B4a0S8W/fxB4gkhn1maMxokRJhsoic+VFnk5IBZyAWIHQAAWkkrIzcm3dl/wAK6OmhaDbaaspnkQF552HzTTMS0kh92YsfxorUopiCiiigDm9Q8H2L3supaNd3eg6hK26WawYKkzeskTAxufcru964bx18RfEXgG4W21JdP10bch0ha1f8fmcE/QCiigEclaftLz3kwgi8HRxMf4m1EuPy8sfzr03w43ibxjpUeoXPiIaVZy9bfTbQJKR6GWRn/NVU+9FFJDZ1Ph/w/pOgxyLptoI5JjunndjJNM3q8jEs5+prUoopiCiiigD/2Q=="/>
          <p:cNvSpPr>
            <a:spLocks noChangeAspect="1" noChangeArrowheads="1"/>
          </p:cNvSpPr>
          <p:nvPr/>
        </p:nvSpPr>
        <p:spPr bwMode="auto">
          <a:xfrm>
            <a:off x="66992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7" name="Picture 2" descr="New Image school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2046" y="193735"/>
            <a:ext cx="423803" cy="423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480155"/>
              </p:ext>
            </p:extLst>
          </p:nvPr>
        </p:nvGraphicFramePr>
        <p:xfrm>
          <a:off x="822322" y="1314994"/>
          <a:ext cx="10679398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6600">
                  <a:extLst>
                    <a:ext uri="{9D8B030D-6E8A-4147-A177-3AD203B41FA5}">
                      <a16:colId xmlns:a16="http://schemas.microsoft.com/office/drawing/2014/main" val="3838081649"/>
                    </a:ext>
                  </a:extLst>
                </a:gridCol>
                <a:gridCol w="1186600">
                  <a:extLst>
                    <a:ext uri="{9D8B030D-6E8A-4147-A177-3AD203B41FA5}">
                      <a16:colId xmlns:a16="http://schemas.microsoft.com/office/drawing/2014/main" val="2639147259"/>
                    </a:ext>
                  </a:extLst>
                </a:gridCol>
                <a:gridCol w="1186600">
                  <a:extLst>
                    <a:ext uri="{9D8B030D-6E8A-4147-A177-3AD203B41FA5}">
                      <a16:colId xmlns:a16="http://schemas.microsoft.com/office/drawing/2014/main" val="1425525094"/>
                    </a:ext>
                  </a:extLst>
                </a:gridCol>
                <a:gridCol w="1186600">
                  <a:extLst>
                    <a:ext uri="{9D8B030D-6E8A-4147-A177-3AD203B41FA5}">
                      <a16:colId xmlns:a16="http://schemas.microsoft.com/office/drawing/2014/main" val="3962452097"/>
                    </a:ext>
                  </a:extLst>
                </a:gridCol>
                <a:gridCol w="1173850">
                  <a:extLst>
                    <a:ext uri="{9D8B030D-6E8A-4147-A177-3AD203B41FA5}">
                      <a16:colId xmlns:a16="http://schemas.microsoft.com/office/drawing/2014/main" val="2103896469"/>
                    </a:ext>
                  </a:extLst>
                </a:gridCol>
                <a:gridCol w="1199348">
                  <a:extLst>
                    <a:ext uri="{9D8B030D-6E8A-4147-A177-3AD203B41FA5}">
                      <a16:colId xmlns:a16="http://schemas.microsoft.com/office/drawing/2014/main" val="4153041369"/>
                    </a:ext>
                  </a:extLst>
                </a:gridCol>
                <a:gridCol w="1186600">
                  <a:extLst>
                    <a:ext uri="{9D8B030D-6E8A-4147-A177-3AD203B41FA5}">
                      <a16:colId xmlns:a16="http://schemas.microsoft.com/office/drawing/2014/main" val="530834761"/>
                    </a:ext>
                  </a:extLst>
                </a:gridCol>
                <a:gridCol w="1186600">
                  <a:extLst>
                    <a:ext uri="{9D8B030D-6E8A-4147-A177-3AD203B41FA5}">
                      <a16:colId xmlns:a16="http://schemas.microsoft.com/office/drawing/2014/main" val="65247505"/>
                    </a:ext>
                  </a:extLst>
                </a:gridCol>
                <a:gridCol w="1186600">
                  <a:extLst>
                    <a:ext uri="{9D8B030D-6E8A-4147-A177-3AD203B41FA5}">
                      <a16:colId xmlns:a16="http://schemas.microsoft.com/office/drawing/2014/main" val="2808658586"/>
                    </a:ext>
                  </a:extLst>
                </a:gridCol>
              </a:tblGrid>
              <a:tr h="259690">
                <a:tc gridSpan="9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Timeline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6553424"/>
                  </a:ext>
                </a:extLst>
              </a:tr>
              <a:tr h="237693"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Coal mining flourished </a:t>
                      </a:r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7951077"/>
                  </a:ext>
                </a:extLst>
              </a:tr>
              <a:tr h="35861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1760</a:t>
                      </a:r>
                    </a:p>
                    <a:p>
                      <a:pPr algn="ctr"/>
                      <a:r>
                        <a:rPr lang="en-US" sz="1200" dirty="0"/>
                        <a:t>Start of the Industrial Revolution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1763</a:t>
                      </a:r>
                    </a:p>
                    <a:p>
                      <a:pPr algn="ctr"/>
                      <a:r>
                        <a:rPr lang="en-US" sz="1200" dirty="0"/>
                        <a:t>Coal mining was discovered</a:t>
                      </a:r>
                      <a:r>
                        <a:rPr lang="en-US" sz="1200" baseline="0" dirty="0"/>
                        <a:t> in </a:t>
                      </a:r>
                      <a:r>
                        <a:rPr lang="en-US" sz="1200" baseline="0" dirty="0" err="1"/>
                        <a:t>Radstock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1819</a:t>
                      </a:r>
                    </a:p>
                    <a:p>
                      <a:pPr algn="ctr"/>
                      <a:r>
                        <a:rPr lang="en-US" sz="1200" dirty="0"/>
                        <a:t>Queen</a:t>
                      </a:r>
                      <a:r>
                        <a:rPr lang="en-US" sz="1200" baseline="0" dirty="0"/>
                        <a:t> Victoria was born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1837</a:t>
                      </a:r>
                    </a:p>
                    <a:p>
                      <a:pPr algn="ctr"/>
                      <a:r>
                        <a:rPr lang="en-US" sz="1200" dirty="0"/>
                        <a:t>Queen </a:t>
                      </a:r>
                      <a:r>
                        <a:rPr lang="en-US" sz="1200" dirty="0" err="1"/>
                        <a:t>Vicotia</a:t>
                      </a:r>
                      <a:r>
                        <a:rPr lang="en-US" sz="1200" dirty="0"/>
                        <a:t> began her reign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1800-1850</a:t>
                      </a:r>
                    </a:p>
                    <a:p>
                      <a:pPr algn="ctr"/>
                      <a:r>
                        <a:rPr lang="en-US" sz="1200" dirty="0"/>
                        <a:t>Several coal mines opened in this area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1874</a:t>
                      </a:r>
                    </a:p>
                    <a:p>
                      <a:pPr algn="ctr"/>
                      <a:r>
                        <a:rPr lang="en-US" sz="1200" dirty="0" err="1"/>
                        <a:t>Radstock</a:t>
                      </a:r>
                      <a:r>
                        <a:rPr lang="en-US" sz="1200" dirty="0"/>
                        <a:t> Railway station first opened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1897</a:t>
                      </a:r>
                    </a:p>
                    <a:p>
                      <a:pPr algn="ctr"/>
                      <a:r>
                        <a:rPr lang="en-US" sz="1200" dirty="0"/>
                        <a:t>Victorian Market Hall opened</a:t>
                      </a:r>
                    </a:p>
                    <a:p>
                      <a:pPr algn="ctr"/>
                      <a:r>
                        <a:rPr lang="en-US" sz="1200" dirty="0"/>
                        <a:t> - now </a:t>
                      </a:r>
                      <a:r>
                        <a:rPr lang="en-US" sz="1200" dirty="0" err="1"/>
                        <a:t>Radstock</a:t>
                      </a:r>
                      <a:r>
                        <a:rPr lang="en-US" sz="1200" dirty="0"/>
                        <a:t> Museum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1901</a:t>
                      </a:r>
                    </a:p>
                    <a:p>
                      <a:pPr algn="ctr"/>
                      <a:r>
                        <a:rPr lang="en-US" sz="1200" dirty="0"/>
                        <a:t>St Mary’s school opened</a:t>
                      </a:r>
                    </a:p>
                    <a:p>
                      <a:pPr algn="ctr"/>
                      <a:r>
                        <a:rPr lang="en-US" sz="1200" dirty="0"/>
                        <a:t>Queen Victoria died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1973</a:t>
                      </a:r>
                    </a:p>
                    <a:p>
                      <a:pPr algn="ctr"/>
                      <a:r>
                        <a:rPr lang="en-US" sz="1200" dirty="0"/>
                        <a:t>Last coal mines closed – 1 in </a:t>
                      </a:r>
                      <a:r>
                        <a:rPr lang="en-US" sz="1200" dirty="0" err="1"/>
                        <a:t>Writhlington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242624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227913"/>
              </p:ext>
            </p:extLst>
          </p:nvPr>
        </p:nvGraphicFramePr>
        <p:xfrm>
          <a:off x="669925" y="3159505"/>
          <a:ext cx="5121275" cy="34424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9642">
                  <a:extLst>
                    <a:ext uri="{9D8B030D-6E8A-4147-A177-3AD203B41FA5}">
                      <a16:colId xmlns:a16="http://schemas.microsoft.com/office/drawing/2014/main" val="125260414"/>
                    </a:ext>
                  </a:extLst>
                </a:gridCol>
                <a:gridCol w="4381633">
                  <a:extLst>
                    <a:ext uri="{9D8B030D-6E8A-4147-A177-3AD203B41FA5}">
                      <a16:colId xmlns:a16="http://schemas.microsoft.com/office/drawing/2014/main" val="3578715570"/>
                    </a:ext>
                  </a:extLst>
                </a:gridCol>
              </a:tblGrid>
              <a:tr h="31295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 Vocabulary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16531890"/>
                  </a:ext>
                </a:extLst>
              </a:tr>
              <a:tr h="312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 err="1">
                          <a:solidFill>
                            <a:schemeClr val="tx1"/>
                          </a:solidFill>
                          <a:effectLst/>
                        </a:rPr>
                        <a:t>Radstock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a town in Somerset – our most local town/community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4303905"/>
                  </a:ext>
                </a:extLst>
              </a:tr>
              <a:tr h="312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Monarchy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GB" sz="900" baseline="0" dirty="0">
                          <a:solidFill>
                            <a:schemeClr val="tx1"/>
                          </a:solidFill>
                          <a:effectLst/>
                        </a:rPr>
                        <a:t> King or Queen who reigns over </a:t>
                      </a:r>
                      <a:r>
                        <a:rPr lang="en-GB" sz="900" baseline="0">
                          <a:solidFill>
                            <a:schemeClr val="tx1"/>
                          </a:solidFill>
                          <a:effectLst/>
                        </a:rPr>
                        <a:t>a country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0287106"/>
                  </a:ext>
                </a:extLst>
              </a:tr>
              <a:tr h="312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mine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a deep hole made in the earth to get to useful minerals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64897442"/>
                  </a:ext>
                </a:extLst>
              </a:tr>
              <a:tr h="312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mining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The act of digging up coal or other minerals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0465589"/>
                  </a:ext>
                </a:extLst>
              </a:tr>
              <a:tr h="312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miner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a person whose job is to dig coal or other minerals from a mine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3899306"/>
                  </a:ext>
                </a:extLst>
              </a:tr>
              <a:tr h="312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child labour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full-time employment of a child under a minimum age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1619906"/>
                  </a:ext>
                </a:extLst>
              </a:tr>
              <a:tr h="312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coal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a hard black mineral that is found in the earth and used for fuel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840810"/>
                  </a:ext>
                </a:extLst>
              </a:tr>
              <a:tr h="312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colliery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a coal mine including all the buildings and equipment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8463066"/>
                  </a:ext>
                </a:extLst>
              </a:tr>
              <a:tr h="312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Queen Victoria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the Queen of Great Britain from 1837 - 1901 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65100344"/>
                  </a:ext>
                </a:extLst>
              </a:tr>
              <a:tr h="312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Victorian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Relating to the time of the reign of Queen Victoria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09951038"/>
                  </a:ext>
                </a:extLst>
              </a:tr>
            </a:tbl>
          </a:graphicData>
        </a:graphic>
      </p:graphicFrame>
      <p:sp>
        <p:nvSpPr>
          <p:cNvPr id="11" name="Flowchart: Alternate Process 10"/>
          <p:cNvSpPr/>
          <p:nvPr/>
        </p:nvSpPr>
        <p:spPr>
          <a:xfrm>
            <a:off x="6096000" y="3164540"/>
            <a:ext cx="2429435" cy="3452449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  <a:p>
            <a:pPr algn="ctr"/>
            <a:endParaRPr lang="en-US" sz="1200" dirty="0">
              <a:solidFill>
                <a:schemeClr val="tx1"/>
              </a:solidFill>
            </a:endParaRPr>
          </a:p>
          <a:p>
            <a:pPr algn="ctr"/>
            <a:endParaRPr lang="en-US" sz="1200" dirty="0">
              <a:solidFill>
                <a:schemeClr val="tx1"/>
              </a:solidFill>
            </a:endParaRPr>
          </a:p>
          <a:p>
            <a:pPr algn="ctr"/>
            <a:endParaRPr lang="en-US" sz="1200" dirty="0">
              <a:solidFill>
                <a:schemeClr val="tx1"/>
              </a:solidFill>
            </a:endParaRPr>
          </a:p>
          <a:p>
            <a:pPr algn="ctr"/>
            <a:endParaRPr lang="en-US" sz="1200" dirty="0">
              <a:solidFill>
                <a:schemeClr val="tx1"/>
              </a:solidFill>
            </a:endParaRPr>
          </a:p>
          <a:p>
            <a:pPr algn="ctr"/>
            <a:endParaRPr lang="en-US" sz="1200" dirty="0">
              <a:solidFill>
                <a:schemeClr val="tx1"/>
              </a:solidFill>
            </a:endParaRPr>
          </a:p>
          <a:p>
            <a:pPr algn="ctr"/>
            <a:endParaRPr lang="en-US" sz="1200" dirty="0">
              <a:solidFill>
                <a:schemeClr val="tx1"/>
              </a:solidFill>
            </a:endParaRPr>
          </a:p>
          <a:p>
            <a:pPr algn="ctr"/>
            <a:endParaRPr lang="en-US" sz="1200" dirty="0">
              <a:solidFill>
                <a:schemeClr val="tx1"/>
              </a:solidFill>
            </a:endParaRPr>
          </a:p>
          <a:p>
            <a:pPr algn="ctr"/>
            <a:endParaRPr lang="en-US" sz="1200" dirty="0">
              <a:solidFill>
                <a:schemeClr val="tx1"/>
              </a:solidFill>
            </a:endParaRPr>
          </a:p>
          <a:p>
            <a:r>
              <a:rPr lang="en-US" sz="1200" dirty="0">
                <a:solidFill>
                  <a:schemeClr val="tx1"/>
                </a:solidFill>
              </a:rPr>
              <a:t>Queen Victoria was the Queen of the United Kingdom between</a:t>
            </a:r>
          </a:p>
          <a:p>
            <a:r>
              <a:rPr lang="en-US" sz="1200" dirty="0">
                <a:solidFill>
                  <a:schemeClr val="tx1"/>
                </a:solidFill>
              </a:rPr>
              <a:t>1837 to 1901. Her reign was one of the longest in British history and the era was named after her. Whilst she was Queen, Britain went through a huge change. Factories and machines were built to serve a growing population significantly changing how people lived and worked.  </a:t>
            </a:r>
          </a:p>
          <a:p>
            <a:pPr algn="ctr"/>
            <a:endParaRPr lang="en-US" sz="1200" dirty="0">
              <a:solidFill>
                <a:schemeClr val="tx1"/>
              </a:solidFill>
            </a:endParaRPr>
          </a:p>
          <a:p>
            <a:pPr algn="ctr"/>
            <a:endParaRPr lang="en-US" sz="1200" dirty="0">
              <a:solidFill>
                <a:schemeClr val="tx1"/>
              </a:solidFill>
            </a:endParaRP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4" name="Flowchart: Alternate Process 13"/>
          <p:cNvSpPr/>
          <p:nvPr/>
        </p:nvSpPr>
        <p:spPr>
          <a:xfrm>
            <a:off x="8910916" y="3164540"/>
            <a:ext cx="2474259" cy="3442450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tx1"/>
                </a:solidFill>
              </a:rPr>
              <a:t>Coal was discovered in </a:t>
            </a:r>
            <a:r>
              <a:rPr lang="en-US" sz="1200" dirty="0" err="1">
                <a:solidFill>
                  <a:schemeClr val="tx1"/>
                </a:solidFill>
              </a:rPr>
              <a:t>Radstock</a:t>
            </a:r>
            <a:r>
              <a:rPr lang="en-US" sz="1200" dirty="0">
                <a:solidFill>
                  <a:schemeClr val="tx1"/>
                </a:solidFill>
              </a:rPr>
              <a:t> in 1763 and continued until 1973. The town grew a lot after this and many mines were opened. Working in the mines was very dangerous and even children had jobs in the mines.</a:t>
            </a:r>
          </a:p>
          <a:p>
            <a:r>
              <a:rPr lang="en-US" sz="1200" dirty="0">
                <a:solidFill>
                  <a:schemeClr val="tx1"/>
                </a:solidFill>
              </a:rPr>
              <a:t>Life for </a:t>
            </a:r>
            <a:r>
              <a:rPr lang="en-US" sz="1200" dirty="0" err="1">
                <a:solidFill>
                  <a:schemeClr val="tx1"/>
                </a:solidFill>
              </a:rPr>
              <a:t>Radstock’s</a:t>
            </a:r>
            <a:r>
              <a:rPr lang="en-US" sz="1200" dirty="0">
                <a:solidFill>
                  <a:schemeClr val="tx1"/>
                </a:solidFill>
              </a:rPr>
              <a:t> children </a:t>
            </a:r>
            <a:r>
              <a:rPr lang="en-US" sz="1200">
                <a:solidFill>
                  <a:schemeClr val="tx1"/>
                </a:solidFill>
              </a:rPr>
              <a:t>– their homes</a:t>
            </a:r>
            <a:r>
              <a:rPr lang="en-US" sz="1200" dirty="0">
                <a:solidFill>
                  <a:schemeClr val="tx1"/>
                </a:solidFill>
              </a:rPr>
              <a:t>, lifestyle and </a:t>
            </a:r>
            <a:r>
              <a:rPr lang="en-US" sz="1200">
                <a:solidFill>
                  <a:schemeClr val="tx1"/>
                </a:solidFill>
              </a:rPr>
              <a:t>schooling was </a:t>
            </a:r>
            <a:r>
              <a:rPr lang="en-US" sz="1200" dirty="0">
                <a:solidFill>
                  <a:schemeClr val="tx1"/>
                </a:solidFill>
              </a:rPr>
              <a:t>very different; </a:t>
            </a:r>
          </a:p>
          <a:p>
            <a:pPr algn="ctr"/>
            <a:endParaRPr lang="en-US" sz="1200" dirty="0">
              <a:solidFill>
                <a:schemeClr val="tx1"/>
              </a:solidFill>
            </a:endParaRPr>
          </a:p>
          <a:p>
            <a:pPr algn="ctr"/>
            <a:endParaRPr lang="en-US" sz="1200" dirty="0">
              <a:solidFill>
                <a:schemeClr val="tx1"/>
              </a:solidFill>
            </a:endParaRPr>
          </a:p>
          <a:p>
            <a:pPr algn="ctr"/>
            <a:endParaRPr lang="en-US" sz="1200" dirty="0">
              <a:solidFill>
                <a:schemeClr val="tx1"/>
              </a:solidFill>
            </a:endParaRPr>
          </a:p>
          <a:p>
            <a:pPr algn="ctr"/>
            <a:endParaRPr lang="en-US" sz="1200" dirty="0">
              <a:solidFill>
                <a:schemeClr val="tx1"/>
              </a:solidFill>
            </a:endParaRPr>
          </a:p>
          <a:p>
            <a:pPr algn="ctr"/>
            <a:endParaRPr lang="en-US" sz="1200" dirty="0">
              <a:solidFill>
                <a:schemeClr val="tx1"/>
              </a:solidFill>
            </a:endParaRPr>
          </a:p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3409" y="3244334"/>
            <a:ext cx="1049793" cy="109297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55120" y="5368969"/>
            <a:ext cx="1049793" cy="1125199"/>
          </a:xfrm>
          <a:prstGeom prst="rect">
            <a:avLst/>
          </a:prstGeom>
        </p:spPr>
      </p:pic>
      <p:sp>
        <p:nvSpPr>
          <p:cNvPr id="16" name="Flowchart: Alternate Process 15">
            <a:extLst>
              <a:ext uri="{FF2B5EF4-FFF2-40B4-BE49-F238E27FC236}">
                <a16:creationId xmlns:a16="http://schemas.microsoft.com/office/drawing/2014/main" id="{A9688D53-DE46-483A-BD3F-EDE602B21C89}"/>
              </a:ext>
            </a:extLst>
          </p:cNvPr>
          <p:cNvSpPr/>
          <p:nvPr/>
        </p:nvSpPr>
        <p:spPr>
          <a:xfrm>
            <a:off x="2899954" y="212988"/>
            <a:ext cx="6217920" cy="396628"/>
          </a:xfrm>
          <a:prstGeom prst="flowChartAlternateProcess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en-GB" sz="1200" b="1" dirty="0">
                <a:solidFill>
                  <a:srgbClr val="000000"/>
                </a:solidFill>
              </a:rPr>
              <a:t>                 St. Mary’s Church of England Primary School and Nursery</a:t>
            </a:r>
            <a:r>
              <a:rPr lang="en-GB" sz="1200" dirty="0">
                <a:solidFill>
                  <a:srgbClr val="000000"/>
                </a:solidFill>
              </a:rPr>
              <a:t>​</a:t>
            </a:r>
          </a:p>
          <a:p>
            <a:pPr algn="ctr" fontAlgn="base"/>
            <a:r>
              <a:rPr lang="en-GB" sz="1200" dirty="0">
                <a:solidFill>
                  <a:srgbClr val="000000"/>
                </a:solidFill>
              </a:rPr>
              <a:t>       Be the BEST you can be</a:t>
            </a:r>
            <a:r>
              <a:rPr lang="en-US" sz="1200" dirty="0">
                <a:solidFill>
                  <a:srgbClr val="000000"/>
                </a:solidFill>
              </a:rPr>
              <a:t>​</a:t>
            </a:r>
          </a:p>
        </p:txBody>
      </p:sp>
      <p:pic>
        <p:nvPicPr>
          <p:cNvPr id="18" name="Picture 2" descr="New Image school logo">
            <a:extLst>
              <a:ext uri="{FF2B5EF4-FFF2-40B4-BE49-F238E27FC236}">
                <a16:creationId xmlns:a16="http://schemas.microsoft.com/office/drawing/2014/main" id="{3EB2FCAA-E3E7-4CC5-8D03-D0C1AF48A2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979" y="212988"/>
            <a:ext cx="423803" cy="423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98F10C14-9969-48C4-9665-8A94140569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0602769"/>
              </p:ext>
            </p:extLst>
          </p:nvPr>
        </p:nvGraphicFramePr>
        <p:xfrm>
          <a:off x="1562470" y="809519"/>
          <a:ext cx="8824404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1468">
                  <a:extLst>
                    <a:ext uri="{9D8B030D-6E8A-4147-A177-3AD203B41FA5}">
                      <a16:colId xmlns:a16="http://schemas.microsoft.com/office/drawing/2014/main" val="3857537642"/>
                    </a:ext>
                  </a:extLst>
                </a:gridCol>
                <a:gridCol w="2941468">
                  <a:extLst>
                    <a:ext uri="{9D8B030D-6E8A-4147-A177-3AD203B41FA5}">
                      <a16:colId xmlns:a16="http://schemas.microsoft.com/office/drawing/2014/main" val="3187624686"/>
                    </a:ext>
                  </a:extLst>
                </a:gridCol>
                <a:gridCol w="2941468">
                  <a:extLst>
                    <a:ext uri="{9D8B030D-6E8A-4147-A177-3AD203B41FA5}">
                      <a16:colId xmlns:a16="http://schemas.microsoft.com/office/drawing/2014/main" val="1426551004"/>
                    </a:ext>
                  </a:extLst>
                </a:gridCol>
              </a:tblGrid>
              <a:tr h="31349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Year</a:t>
                      </a:r>
                      <a:r>
                        <a:rPr lang="en-US" sz="1100" baseline="0" dirty="0">
                          <a:solidFill>
                            <a:schemeClr val="tx1"/>
                          </a:solidFill>
                        </a:rPr>
                        <a:t> 1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History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History: Mighty Miners –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What’s Under </a:t>
                      </a:r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My Feet?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01113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4370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A0F903E06A18469B526D11D2D3D3CA" ma:contentTypeVersion="15" ma:contentTypeDescription="Create a new document." ma:contentTypeScope="" ma:versionID="3a3a5c45612b60cf376208000f104875">
  <xsd:schema xmlns:xsd="http://www.w3.org/2001/XMLSchema" xmlns:xs="http://www.w3.org/2001/XMLSchema" xmlns:p="http://schemas.microsoft.com/office/2006/metadata/properties" xmlns:ns3="f76cbc13-b09c-4b82-b7e2-b288df4f8b8b" targetNamespace="http://schemas.microsoft.com/office/2006/metadata/properties" ma:root="true" ma:fieldsID="02a9810a1d5273b55423a341e37ee446" ns3:_="">
    <xsd:import namespace="f76cbc13-b09c-4b82-b7e2-b288df4f8b8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  <xsd:element ref="ns3:MediaServiceLocation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6cbc13-b09c-4b82-b7e2-b288df4f8b8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76cbc13-b09c-4b82-b7e2-b288df4f8b8b" xsi:nil="true"/>
  </documentManagement>
</p:properties>
</file>

<file path=customXml/itemProps1.xml><?xml version="1.0" encoding="utf-8"?>
<ds:datastoreItem xmlns:ds="http://schemas.openxmlformats.org/officeDocument/2006/customXml" ds:itemID="{5D932AD2-0730-4F62-A392-CA8F7FD618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76cbc13-b09c-4b82-b7e2-b288df4f8b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6D8D606-8A0F-4911-92E6-D210F0DF2D4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B04F278-EE8D-4C5D-A46E-16C5CBD41E41}">
  <ds:schemaRefs>
    <ds:schemaRef ds:uri="http://purl.org/dc/dcmitype/"/>
    <ds:schemaRef ds:uri="http://purl.org/dc/elements/1.1/"/>
    <ds:schemaRef ds:uri="http://purl.org/dc/terms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f76cbc13-b09c-4b82-b7e2-b288df4f8b8b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342</Words>
  <Application>Microsoft Office PowerPoint</Application>
  <PresentationFormat>Widescreen</PresentationFormat>
  <Paragraphs>70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Roberts</dc:creator>
  <cp:lastModifiedBy>Mrs Roberts</cp:lastModifiedBy>
  <cp:revision>19</cp:revision>
  <cp:lastPrinted>2024-02-21T12:40:43Z</cp:lastPrinted>
  <dcterms:created xsi:type="dcterms:W3CDTF">2023-02-16T22:06:10Z</dcterms:created>
  <dcterms:modified xsi:type="dcterms:W3CDTF">2024-02-21T12:50:25Z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0x01010020A0F903E06A18469B526D11D2D3D3CA</vt:lpwstr>
  </property>
</Properties>
</file>