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5" d="100"/>
          <a:sy n="85" d="100"/>
        </p:scale>
        <p:origin x="36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D4D520-2C76-5587-EE9F-312EC47A7EBF}"/>
              </a:ext>
            </a:extLst>
          </p:cNvPr>
          <p:cNvPicPr>
            <a:picLocks noChangeAspect="1"/>
          </p:cNvPicPr>
          <p:nvPr/>
        </p:nvPicPr>
        <p:blipFill>
          <a:blip r:embed="rId2"/>
          <a:stretch>
            <a:fillRect/>
          </a:stretch>
        </p:blipFill>
        <p:spPr>
          <a:xfrm>
            <a:off x="11046789" y="47705"/>
            <a:ext cx="582959" cy="582959"/>
          </a:xfrm>
          <a:prstGeom prst="rect">
            <a:avLst/>
          </a:prstGeom>
        </p:spPr>
      </p:pic>
      <p:sp>
        <p:nvSpPr>
          <p:cNvPr id="6" name="Text Box 2"/>
          <p:cNvSpPr txBox="1">
            <a:spLocks noChangeArrowheads="1"/>
          </p:cNvSpPr>
          <p:nvPr/>
        </p:nvSpPr>
        <p:spPr bwMode="auto">
          <a:xfrm>
            <a:off x="7338950" y="0"/>
            <a:ext cx="3528060" cy="67967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ctr">
              <a:spcAft>
                <a:spcPts val="800"/>
              </a:spcAft>
            </a:pPr>
            <a:r>
              <a:rPr lang="en-GB" sz="1050" b="1" dirty="0">
                <a:effectLst/>
                <a:latin typeface="Twinkl Cursive Looped" panose="02000000000000000000" pitchFamily="2" charset="0"/>
                <a:ea typeface="Calibri" panose="020F0502020204030204" pitchFamily="34" charset="0"/>
                <a:cs typeface="Times New Roman" panose="02020603050405020304" pitchFamily="18" charset="0"/>
              </a:rPr>
              <a:t>St. Mary’s Church of England Primary School and Nursery</a:t>
            </a:r>
            <a:endParaRPr lang="en-GB" sz="1050" dirty="0">
              <a:effectLst/>
              <a:latin typeface="Twinkl Cursive Looped" panose="02000000000000000000" pitchFamily="2" charset="0"/>
              <a:ea typeface="Calibri" panose="020F0502020204030204" pitchFamily="34" charset="0"/>
              <a:cs typeface="Times New Roman" panose="02020603050405020304" pitchFamily="18" charset="0"/>
            </a:endParaRPr>
          </a:p>
          <a:p>
            <a:pPr algn="ctr">
              <a:spcAft>
                <a:spcPts val="800"/>
              </a:spcAft>
            </a:pPr>
            <a:r>
              <a:rPr lang="en-GB" sz="1050" dirty="0">
                <a:effectLst/>
                <a:latin typeface="Twinkl Cursive Looped" panose="02000000000000000000" pitchFamily="2" charset="0"/>
                <a:ea typeface="Calibri" panose="020F0502020204030204" pitchFamily="34" charset="0"/>
                <a:cs typeface="Times New Roman" panose="02020603050405020304" pitchFamily="18" charset="0"/>
              </a:rPr>
              <a:t>Be the BEST you can be</a:t>
            </a:r>
          </a:p>
        </p:txBody>
      </p:sp>
      <p:sp>
        <p:nvSpPr>
          <p:cNvPr id="8" name="Rounded Rectangle 7"/>
          <p:cNvSpPr/>
          <p:nvPr/>
        </p:nvSpPr>
        <p:spPr>
          <a:xfrm>
            <a:off x="325301" y="63873"/>
            <a:ext cx="5048960" cy="489609"/>
          </a:xfrm>
          <a:prstGeom prst="roundRect">
            <a:avLst/>
          </a:prstGeom>
          <a:solidFill>
            <a:schemeClr val="accent1">
              <a:lumMod val="40000"/>
              <a:lumOff val="60000"/>
            </a:schemeClr>
          </a:solidFill>
          <a:ln w="28575">
            <a:solidFill>
              <a:schemeClr val="tx1"/>
            </a:solidFill>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en-GB" sz="2800">
                <a:solidFill>
                  <a:srgbClr val="000000"/>
                </a:solidFill>
                <a:effectLst/>
                <a:latin typeface="Letter-join Air Plus 40" panose="02000805000000020003" pitchFamily="50" charset="0"/>
                <a:ea typeface="Calibri"/>
                <a:cs typeface="Calibri"/>
              </a:rPr>
              <a:t>Transport</a:t>
            </a:r>
            <a:endParaRPr lang="en-GB" sz="1050" b="1" dirty="0">
              <a:effectLst/>
              <a:latin typeface="Letter-join Air Plus 40" panose="02000805000000020003" pitchFamily="50" charset="0"/>
              <a:ea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601483129"/>
              </p:ext>
            </p:extLst>
          </p:nvPr>
        </p:nvGraphicFramePr>
        <p:xfrm>
          <a:off x="239788" y="637180"/>
          <a:ext cx="11858312" cy="2233693"/>
        </p:xfrm>
        <a:graphic>
          <a:graphicData uri="http://schemas.openxmlformats.org/drawingml/2006/table">
            <a:tbl>
              <a:tblPr firstRow="1" firstCol="1" bandRow="1">
                <a:tableStyleId>{5C22544A-7EE6-4342-B048-85BDC9FD1C3A}</a:tableStyleId>
              </a:tblPr>
              <a:tblGrid>
                <a:gridCol w="1430797">
                  <a:extLst>
                    <a:ext uri="{9D8B030D-6E8A-4147-A177-3AD203B41FA5}">
                      <a16:colId xmlns:a16="http://schemas.microsoft.com/office/drawing/2014/main" val="790901648"/>
                    </a:ext>
                  </a:extLst>
                </a:gridCol>
                <a:gridCol w="1485802">
                  <a:extLst>
                    <a:ext uri="{9D8B030D-6E8A-4147-A177-3AD203B41FA5}">
                      <a16:colId xmlns:a16="http://schemas.microsoft.com/office/drawing/2014/main" val="2419041436"/>
                    </a:ext>
                  </a:extLst>
                </a:gridCol>
                <a:gridCol w="1519724">
                  <a:extLst>
                    <a:ext uri="{9D8B030D-6E8A-4147-A177-3AD203B41FA5}">
                      <a16:colId xmlns:a16="http://schemas.microsoft.com/office/drawing/2014/main" val="1091045331"/>
                    </a:ext>
                  </a:extLst>
                </a:gridCol>
                <a:gridCol w="1621491">
                  <a:extLst>
                    <a:ext uri="{9D8B030D-6E8A-4147-A177-3AD203B41FA5}">
                      <a16:colId xmlns:a16="http://schemas.microsoft.com/office/drawing/2014/main" val="3801344238"/>
                    </a:ext>
                  </a:extLst>
                </a:gridCol>
                <a:gridCol w="1606549">
                  <a:extLst>
                    <a:ext uri="{9D8B030D-6E8A-4147-A177-3AD203B41FA5}">
                      <a16:colId xmlns:a16="http://schemas.microsoft.com/office/drawing/2014/main" val="4134743011"/>
                    </a:ext>
                  </a:extLst>
                </a:gridCol>
                <a:gridCol w="1425417">
                  <a:extLst>
                    <a:ext uri="{9D8B030D-6E8A-4147-A177-3AD203B41FA5}">
                      <a16:colId xmlns:a16="http://schemas.microsoft.com/office/drawing/2014/main" val="1953919842"/>
                    </a:ext>
                  </a:extLst>
                </a:gridCol>
                <a:gridCol w="1370549">
                  <a:extLst>
                    <a:ext uri="{9D8B030D-6E8A-4147-A177-3AD203B41FA5}">
                      <a16:colId xmlns:a16="http://schemas.microsoft.com/office/drawing/2014/main" val="818861581"/>
                    </a:ext>
                  </a:extLst>
                </a:gridCol>
                <a:gridCol w="1397983">
                  <a:extLst>
                    <a:ext uri="{9D8B030D-6E8A-4147-A177-3AD203B41FA5}">
                      <a16:colId xmlns:a16="http://schemas.microsoft.com/office/drawing/2014/main" val="350392518"/>
                    </a:ext>
                  </a:extLst>
                </a:gridCol>
              </a:tblGrid>
              <a:tr h="266621">
                <a:tc gridSpan="8">
                  <a:txBody>
                    <a:bodyPr/>
                    <a:lstStyle/>
                    <a:p>
                      <a:pPr algn="ctr">
                        <a:lnSpc>
                          <a:spcPct val="107000"/>
                        </a:lnSpc>
                        <a:spcAft>
                          <a:spcPts val="0"/>
                        </a:spcAft>
                        <a:tabLst>
                          <a:tab pos="4140835" algn="l"/>
                          <a:tab pos="4745355" algn="ctr"/>
                          <a:tab pos="5543550" algn="l"/>
                        </a:tabLst>
                      </a:pPr>
                      <a:r>
                        <a:rPr lang="en-GB" sz="1800" dirty="0">
                          <a:solidFill>
                            <a:schemeClr val="tx1"/>
                          </a:solidFill>
                          <a:effectLst/>
                          <a:latin typeface="Letter-join Air Plus 40" panose="02000805000000020003" pitchFamily="50" charset="0"/>
                        </a:rPr>
                        <a:t>                      Timeline	</a:t>
                      </a:r>
                      <a:endParaRPr lang="en-GB" sz="1100" dirty="0">
                        <a:solidFill>
                          <a:schemeClr val="tx1"/>
                        </a:solidFill>
                        <a:effectLst/>
                        <a:latin typeface="Letter-join Air Plus 40" panose="02000805000000020003" pitchFamily="50" charset="0"/>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Twinkl Cursive Looped"/>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Twinkl Cursive Looped"/>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Twinkl Cursive Looped"/>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Twinkl Cursive Looped"/>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Letter-join Air Plus 40" panose="02000805000000020003" pitchFamily="50" charset="0"/>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Letter-join Air Plus 40" panose="02000805000000020003" pitchFamily="50" charset="0"/>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lnSpc>
                          <a:spcPct val="107000"/>
                        </a:lnSpc>
                        <a:spcAft>
                          <a:spcPts val="0"/>
                        </a:spcAft>
                        <a:tabLst>
                          <a:tab pos="4140835" algn="l"/>
                          <a:tab pos="4745355" algn="ctr"/>
                          <a:tab pos="5543550" algn="l"/>
                        </a:tabLst>
                      </a:pPr>
                      <a:endParaRPr lang="en-GB" sz="1100" dirty="0">
                        <a:solidFill>
                          <a:schemeClr val="tx1"/>
                        </a:solidFill>
                        <a:effectLst/>
                        <a:latin typeface="Letter-join Air Plus 40" panose="02000805000000020003" pitchFamily="50" charset="0"/>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78521260"/>
                  </a:ext>
                </a:extLst>
              </a:tr>
              <a:tr h="488825">
                <a:tc>
                  <a:txBody>
                    <a:bodyPr/>
                    <a:lstStyle/>
                    <a:p>
                      <a:pPr algn="ctr">
                        <a:lnSpc>
                          <a:spcPct val="107000"/>
                        </a:lnSpc>
                        <a:spcAft>
                          <a:spcPts val="0"/>
                        </a:spcAft>
                      </a:pPr>
                      <a:r>
                        <a:rPr lang="en-GB" sz="1200" b="1" dirty="0">
                          <a:solidFill>
                            <a:schemeClr val="tx1"/>
                          </a:solidFill>
                          <a:effectLst/>
                          <a:latin typeface="Letter-join Air Plus 40" panose="02000805000000020003" pitchFamily="50" charset="0"/>
                        </a:rPr>
                        <a:t>2000 BC</a:t>
                      </a:r>
                    </a:p>
                    <a:p>
                      <a:pPr algn="ctr">
                        <a:lnSpc>
                          <a:spcPct val="107000"/>
                        </a:lnSpc>
                        <a:spcAft>
                          <a:spcPts val="0"/>
                        </a:spcAft>
                      </a:pPr>
                      <a:r>
                        <a:rPr lang="en-GB" sz="1200" b="1" dirty="0">
                          <a:solidFill>
                            <a:schemeClr val="tx1"/>
                          </a:solidFill>
                          <a:effectLst/>
                          <a:latin typeface="Letter-join Air Plus 40" panose="02000805000000020003" pitchFamily="50" charset="0"/>
                        </a:rPr>
                        <a:t>Sedan chair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GB" sz="1200" b="1" dirty="0">
                          <a:solidFill>
                            <a:schemeClr val="tx1"/>
                          </a:solidFill>
                          <a:effectLst/>
                          <a:latin typeface="Letter-join Air Plus 40" panose="02000805000000020003" pitchFamily="50" charset="0"/>
                        </a:rPr>
                        <a:t>1450</a:t>
                      </a:r>
                    </a:p>
                    <a:p>
                      <a:pPr algn="ctr">
                        <a:lnSpc>
                          <a:spcPct val="107000"/>
                        </a:lnSpc>
                        <a:spcAft>
                          <a:spcPts val="0"/>
                        </a:spcAft>
                      </a:pPr>
                      <a:r>
                        <a:rPr lang="en-GB" sz="1200" b="1" dirty="0">
                          <a:solidFill>
                            <a:schemeClr val="tx1"/>
                          </a:solidFill>
                          <a:effectLst/>
                          <a:latin typeface="Letter-join Air Plus 40" panose="02000805000000020003" pitchFamily="50" charset="0"/>
                        </a:rPr>
                        <a:t>Sailing ship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GB" sz="1200" b="1" dirty="0">
                          <a:solidFill>
                            <a:schemeClr val="tx1"/>
                          </a:solidFill>
                          <a:effectLst/>
                          <a:latin typeface="Letter-join Air Plus 40" panose="02000805000000020003" pitchFamily="50" charset="0"/>
                        </a:rPr>
                        <a:t>1814</a:t>
                      </a:r>
                    </a:p>
                    <a:p>
                      <a:pPr algn="ctr">
                        <a:lnSpc>
                          <a:spcPct val="107000"/>
                        </a:lnSpc>
                        <a:spcAft>
                          <a:spcPts val="0"/>
                        </a:spcAft>
                      </a:pPr>
                      <a:r>
                        <a:rPr lang="en-GB" sz="1200" b="1" dirty="0">
                          <a:solidFill>
                            <a:schemeClr val="tx1"/>
                          </a:solidFill>
                          <a:effectLst/>
                          <a:latin typeface="Letter-join Air Plus 40" panose="02000805000000020003" pitchFamily="50" charset="0"/>
                        </a:rPr>
                        <a:t>Steam Train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1833</a:t>
                      </a:r>
                    </a:p>
                    <a:p>
                      <a:pPr algn="ctr">
                        <a:lnSpc>
                          <a:spcPct val="107000"/>
                        </a:lnSpc>
                        <a:spcAft>
                          <a:spcPts val="0"/>
                        </a:spcAft>
                        <a:tabLst>
                          <a:tab pos="4140835" algn="l"/>
                        </a:tabLst>
                      </a:pPr>
                      <a:r>
                        <a:rPr lang="en-GB" sz="1050" b="1" dirty="0">
                          <a:solidFill>
                            <a:schemeClr val="tx1"/>
                          </a:solidFill>
                          <a:effectLst/>
                          <a:latin typeface="Letter-join Air Plus 40" panose="02000805000000020003" pitchFamily="50" charset="0"/>
                        </a:rPr>
                        <a:t>Great Western railway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1843</a:t>
                      </a:r>
                    </a:p>
                    <a:p>
                      <a:pPr algn="ctr">
                        <a:lnSpc>
                          <a:spcPct val="107000"/>
                        </a:lnSpc>
                        <a:spcAft>
                          <a:spcPts val="0"/>
                        </a:spcAft>
                        <a:tabLst>
                          <a:tab pos="4140835" algn="l"/>
                        </a:tabLst>
                      </a:pPr>
                      <a:r>
                        <a:rPr lang="en-GB" sz="1000" b="1" dirty="0">
                          <a:solidFill>
                            <a:schemeClr val="tx1"/>
                          </a:solidFill>
                          <a:effectLst/>
                          <a:latin typeface="Letter-join Air Plus 40" panose="02000805000000020003" pitchFamily="50" charset="0"/>
                        </a:rPr>
                        <a:t>SS Great Britain Launched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1883</a:t>
                      </a:r>
                    </a:p>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First engine powered car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1903</a:t>
                      </a:r>
                    </a:p>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First motor driving aeroplane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1957</a:t>
                      </a:r>
                    </a:p>
                    <a:p>
                      <a:pPr algn="ctr">
                        <a:lnSpc>
                          <a:spcPct val="107000"/>
                        </a:lnSpc>
                        <a:spcAft>
                          <a:spcPts val="0"/>
                        </a:spcAft>
                        <a:tabLst>
                          <a:tab pos="4140835" algn="l"/>
                        </a:tabLst>
                      </a:pPr>
                      <a:r>
                        <a:rPr lang="en-GB" sz="1200" b="1" dirty="0">
                          <a:solidFill>
                            <a:schemeClr val="tx1"/>
                          </a:solidFill>
                          <a:effectLst/>
                          <a:latin typeface="Letter-join Air Plus 40" panose="02000805000000020003" pitchFamily="50" charset="0"/>
                        </a:rPr>
                        <a:t>Jet Aeroplanes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52062395"/>
                  </a:ext>
                </a:extLst>
              </a:tr>
              <a:tr h="1374728">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baseline="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0"/>
                        </a:spcAft>
                        <a:buNone/>
                      </a:pPr>
                      <a:endParaRPr lang="en-GB" sz="1200" b="0" dirty="0">
                        <a:solidFill>
                          <a:schemeClr val="tx1"/>
                        </a:solidFill>
                        <a:effectLst/>
                        <a:latin typeface="Letter-join Air Plus 40" panose="02000805000000020003" pitchFamily="50" charset="0"/>
                      </a:endParaRP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47519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90419650"/>
              </p:ext>
            </p:extLst>
          </p:nvPr>
        </p:nvGraphicFramePr>
        <p:xfrm>
          <a:off x="213936" y="3171931"/>
          <a:ext cx="4795227" cy="3061835"/>
        </p:xfrm>
        <a:graphic>
          <a:graphicData uri="http://schemas.openxmlformats.org/drawingml/2006/table">
            <a:tbl>
              <a:tblPr firstRow="1" firstCol="1" bandRow="1">
                <a:tableStyleId>{5C22544A-7EE6-4342-B048-85BDC9FD1C3A}</a:tableStyleId>
              </a:tblPr>
              <a:tblGrid>
                <a:gridCol w="1620671">
                  <a:extLst>
                    <a:ext uri="{9D8B030D-6E8A-4147-A177-3AD203B41FA5}">
                      <a16:colId xmlns:a16="http://schemas.microsoft.com/office/drawing/2014/main" val="3291820794"/>
                    </a:ext>
                  </a:extLst>
                </a:gridCol>
                <a:gridCol w="3174556">
                  <a:extLst>
                    <a:ext uri="{9D8B030D-6E8A-4147-A177-3AD203B41FA5}">
                      <a16:colId xmlns:a16="http://schemas.microsoft.com/office/drawing/2014/main" val="1016502300"/>
                    </a:ext>
                  </a:extLst>
                </a:gridCol>
              </a:tblGrid>
              <a:tr h="308845">
                <a:tc>
                  <a:txBody>
                    <a:bodyPr/>
                    <a:lstStyle/>
                    <a:p>
                      <a:pPr algn="l">
                        <a:lnSpc>
                          <a:spcPct val="107000"/>
                        </a:lnSpc>
                        <a:spcAft>
                          <a:spcPts val="0"/>
                        </a:spcAft>
                        <a:tabLst>
                          <a:tab pos="4140835" algn="l"/>
                        </a:tabLst>
                      </a:pPr>
                      <a:endParaRPr lang="en-GB" sz="1100" dirty="0">
                        <a:solidFill>
                          <a:schemeClr val="tx1"/>
                        </a:solidFill>
                        <a:effectLst/>
                        <a:latin typeface="Twinkl Cursive Looped" panose="0200000000000000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lnSpc>
                          <a:spcPct val="107000"/>
                        </a:lnSpc>
                        <a:spcAft>
                          <a:spcPts val="0"/>
                        </a:spcAft>
                        <a:tabLst>
                          <a:tab pos="4140835" algn="l"/>
                        </a:tabLst>
                      </a:pPr>
                      <a:r>
                        <a:rPr lang="en-GB" sz="1600" dirty="0">
                          <a:solidFill>
                            <a:schemeClr val="tx1"/>
                          </a:solidFill>
                          <a:effectLst/>
                          <a:latin typeface="Letter-join Air Plus 40" panose="02000805000000020003" pitchFamily="50" charset="0"/>
                        </a:rPr>
                        <a:t>Key Vocabulary</a:t>
                      </a:r>
                      <a:endParaRPr lang="en-GB" sz="1050" dirty="0">
                        <a:solidFill>
                          <a:schemeClr val="tx1"/>
                        </a:solidFill>
                        <a:effectLst/>
                        <a:latin typeface="Letter-join Air Plus 40" panose="02000805000000020003"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11121816"/>
                  </a:ext>
                </a:extLst>
              </a:tr>
              <a:tr h="322688">
                <a:tc>
                  <a:txBody>
                    <a:bodyPr/>
                    <a:lstStyle/>
                    <a:p>
                      <a:pPr algn="ctr">
                        <a:lnSpc>
                          <a:spcPct val="107000"/>
                        </a:lnSpc>
                        <a:spcAft>
                          <a:spcPts val="0"/>
                        </a:spcAft>
                      </a:pPr>
                      <a:r>
                        <a:rPr lang="en-GB" sz="1200" dirty="0">
                          <a:solidFill>
                            <a:schemeClr val="tx1"/>
                          </a:solidFill>
                          <a:effectLst/>
                          <a:latin typeface="Letter-join Air Plus 40" panose="02000805000000020003" pitchFamily="50" charset="0"/>
                        </a:rPr>
                        <a:t>Transport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GB" sz="1100" dirty="0">
                          <a:solidFill>
                            <a:schemeClr val="tx1"/>
                          </a:solidFill>
                          <a:effectLst/>
                          <a:latin typeface="Letter-join Air Plus 40" panose="02000805000000020003" pitchFamily="50" charset="0"/>
                        </a:rPr>
                        <a:t>A way to move from one place to another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857234"/>
                  </a:ext>
                </a:extLst>
              </a:tr>
              <a:tr h="344447">
                <a:tc>
                  <a:txBody>
                    <a:bodyPr/>
                    <a:lstStyle/>
                    <a:p>
                      <a:pPr algn="ctr">
                        <a:lnSpc>
                          <a:spcPct val="107000"/>
                        </a:lnSpc>
                        <a:spcAft>
                          <a:spcPts val="0"/>
                        </a:spcAft>
                      </a:pPr>
                      <a:r>
                        <a:rPr lang="en-GB" sz="1200" dirty="0">
                          <a:solidFill>
                            <a:schemeClr val="tx1"/>
                          </a:solidFill>
                          <a:effectLst/>
                          <a:latin typeface="Letter-join Air Plus 40" panose="02000805000000020003" pitchFamily="50" charset="0"/>
                        </a:rPr>
                        <a:t>Great Western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US" sz="1100" dirty="0">
                          <a:solidFill>
                            <a:schemeClr val="tx1"/>
                          </a:solidFill>
                          <a:latin typeface="Letter-join Air Plus 40" panose="02000805000000020003" pitchFamily="50" charset="0"/>
                        </a:rPr>
                        <a:t>The railway system in the south west of England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676564"/>
                  </a:ext>
                </a:extLst>
              </a:tr>
              <a:tr h="34444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dirty="0">
                          <a:solidFill>
                            <a:schemeClr val="tx1"/>
                          </a:solidFill>
                          <a:effectLst/>
                          <a:latin typeface="Letter-join Air Plus 40" panose="02000805000000020003" pitchFamily="50" charset="0"/>
                        </a:rPr>
                        <a:t>Engineer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US" sz="1100" dirty="0">
                          <a:solidFill>
                            <a:schemeClr val="tx1"/>
                          </a:solidFill>
                          <a:latin typeface="Letter-join Air Plus 40" panose="02000805000000020003" pitchFamily="50" charset="0"/>
                        </a:rPr>
                        <a:t>Someone who builds something that has moving parts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104893"/>
                  </a:ext>
                </a:extLst>
              </a:tr>
              <a:tr h="344447">
                <a:tc>
                  <a:txBody>
                    <a:bodyPr/>
                    <a:lstStyle/>
                    <a:p>
                      <a:pPr algn="ctr">
                        <a:lnSpc>
                          <a:spcPct val="107000"/>
                        </a:lnSpc>
                        <a:spcAft>
                          <a:spcPts val="0"/>
                        </a:spcAft>
                      </a:pPr>
                      <a:r>
                        <a:rPr lang="en-GB" sz="1200" dirty="0">
                          <a:solidFill>
                            <a:schemeClr val="tx1"/>
                          </a:solidFill>
                          <a:effectLst/>
                          <a:latin typeface="Letter-join Air Plus 40" panose="02000805000000020003" pitchFamily="50" charset="0"/>
                        </a:rPr>
                        <a:t>Design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US" sz="1100" dirty="0">
                          <a:solidFill>
                            <a:schemeClr val="tx1"/>
                          </a:solidFill>
                          <a:latin typeface="Letter-join Air Plus 40" panose="02000805000000020003" pitchFamily="50" charset="0"/>
                        </a:rPr>
                        <a:t>A plan to create something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651834"/>
                  </a:ext>
                </a:extLst>
              </a:tr>
              <a:tr h="344447">
                <a:tc>
                  <a:txBody>
                    <a:bodyPr/>
                    <a:lstStyle/>
                    <a:p>
                      <a:pPr algn="ctr">
                        <a:lnSpc>
                          <a:spcPct val="107000"/>
                        </a:lnSpc>
                        <a:spcAft>
                          <a:spcPts val="0"/>
                        </a:spcAft>
                      </a:pPr>
                      <a:r>
                        <a:rPr lang="en-GB" sz="1200" dirty="0">
                          <a:solidFill>
                            <a:schemeClr val="tx1"/>
                          </a:solidFill>
                          <a:effectLst/>
                          <a:latin typeface="Letter-join Air Plus 40" panose="02000805000000020003" pitchFamily="50" charset="0"/>
                        </a:rPr>
                        <a:t>Construction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GB" sz="1100" b="0" i="0" u="none" strike="noStrike" noProof="0" dirty="0">
                          <a:solidFill>
                            <a:schemeClr val="tx1"/>
                          </a:solidFill>
                          <a:effectLst/>
                          <a:latin typeface="Letter-join Air Plus 40" panose="02000805000000020003" pitchFamily="50" charset="0"/>
                        </a:rPr>
                        <a:t>The process of building a design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20725"/>
                  </a:ext>
                </a:extLst>
              </a:tr>
              <a:tr h="344447">
                <a:tc>
                  <a:txBody>
                    <a:bodyPr/>
                    <a:lstStyle/>
                    <a:p>
                      <a:pPr lvl="0" algn="ctr">
                        <a:lnSpc>
                          <a:spcPct val="107000"/>
                        </a:lnSpc>
                        <a:spcAft>
                          <a:spcPts val="0"/>
                        </a:spcAft>
                        <a:buNone/>
                      </a:pPr>
                      <a:r>
                        <a:rPr lang="en-GB" sz="1200" dirty="0">
                          <a:solidFill>
                            <a:schemeClr val="tx1"/>
                          </a:solidFill>
                          <a:effectLst/>
                          <a:latin typeface="Letter-join Air Plus 40" panose="02000805000000020003" pitchFamily="50" charset="0"/>
                        </a:rPr>
                        <a:t>Railway</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GB" sz="1100" dirty="0">
                          <a:solidFill>
                            <a:schemeClr val="tx1"/>
                          </a:solidFill>
                          <a:effectLst/>
                          <a:latin typeface="Letter-join Air Plus 40" panose="02000805000000020003" pitchFamily="50" charset="0"/>
                        </a:rPr>
                        <a:t>The tracks that trains can travel on</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941426"/>
                  </a:ext>
                </a:extLst>
              </a:tr>
              <a:tr h="289528">
                <a:tc>
                  <a:txBody>
                    <a:bodyPr/>
                    <a:lstStyle/>
                    <a:p>
                      <a:pPr lvl="0" algn="ctr">
                        <a:lnSpc>
                          <a:spcPct val="107000"/>
                        </a:lnSpc>
                        <a:spcAft>
                          <a:spcPts val="0"/>
                        </a:spcAft>
                        <a:buNone/>
                      </a:pPr>
                      <a:r>
                        <a:rPr lang="en-GB" sz="1200" dirty="0">
                          <a:solidFill>
                            <a:schemeClr val="tx1"/>
                          </a:solidFill>
                          <a:effectLst/>
                          <a:latin typeface="Letter-join Air Plus 40" panose="02000805000000020003" pitchFamily="50" charset="0"/>
                        </a:rPr>
                        <a:t>Steam power</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GB" sz="1100" dirty="0">
                          <a:solidFill>
                            <a:schemeClr val="tx1"/>
                          </a:solidFill>
                          <a:effectLst/>
                          <a:latin typeface="Letter-join Air Plus 40" panose="02000805000000020003" pitchFamily="50" charset="0"/>
                        </a:rPr>
                        <a:t>The use of burning coals to create power to make something move.</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507258"/>
                  </a:ext>
                </a:extLst>
              </a:tr>
              <a:tr h="34444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Letter-join Air Plus 40" panose="02000805000000020003" pitchFamily="50" charset="0"/>
                        </a:rPr>
                        <a:t>Industrial revolution</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l">
                        <a:lnSpc>
                          <a:spcPct val="107000"/>
                        </a:lnSpc>
                        <a:spcAft>
                          <a:spcPts val="0"/>
                        </a:spcAft>
                        <a:buNone/>
                      </a:pPr>
                      <a:r>
                        <a:rPr lang="en-US" sz="1100" dirty="0">
                          <a:solidFill>
                            <a:schemeClr val="tx1"/>
                          </a:solidFill>
                          <a:latin typeface="Letter-join Air Plus 40" panose="02000805000000020003" pitchFamily="50" charset="0"/>
                        </a:rPr>
                        <a:t>A time of great change to factory's and transport in the United Kingdom.</a:t>
                      </a:r>
                    </a:p>
                  </a:txBody>
                  <a:tcPr marL="68580" marR="6858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540256"/>
                  </a:ext>
                </a:extLst>
              </a:tr>
            </a:tbl>
          </a:graphicData>
        </a:graphic>
      </p:graphicFrame>
      <p:sp>
        <p:nvSpPr>
          <p:cNvPr id="11" name="TextBox 10"/>
          <p:cNvSpPr txBox="1"/>
          <p:nvPr/>
        </p:nvSpPr>
        <p:spPr>
          <a:xfrm>
            <a:off x="5109869" y="3206385"/>
            <a:ext cx="4872405" cy="1815882"/>
          </a:xfrm>
          <a:prstGeom prst="rect">
            <a:avLst/>
          </a:prstGeom>
          <a:solidFill>
            <a:schemeClr val="accent1">
              <a:lumMod val="40000"/>
              <a:lumOff val="60000"/>
            </a:schemeClr>
          </a:solidFill>
          <a:ln>
            <a:solidFill>
              <a:schemeClr val="tx1"/>
            </a:solidFill>
          </a:ln>
        </p:spPr>
        <p:txBody>
          <a:bodyPr wrap="square" lIns="91440" tIns="45720" rIns="91440" bIns="45720" rtlCol="0" anchor="t">
            <a:spAutoFit/>
          </a:bodyPr>
          <a:lstStyle/>
          <a:p>
            <a:r>
              <a:rPr lang="en-US" sz="1400" u="sng" dirty="0">
                <a:latin typeface="Letter-join Air Plus 40" panose="02000805000000020003" pitchFamily="50" charset="0"/>
                <a:ea typeface="Calibri" panose="020F0502020204030204"/>
                <a:cs typeface="Calibri" panose="020F0502020204030204"/>
              </a:rPr>
              <a:t>General Knowledge:</a:t>
            </a:r>
          </a:p>
          <a:p>
            <a:r>
              <a:rPr lang="en-US" sz="1400" dirty="0">
                <a:latin typeface="Letter-join Air Plus 40" panose="02000805000000020003" pitchFamily="50" charset="0"/>
                <a:ea typeface="Calibri" panose="020F0502020204030204"/>
                <a:cs typeface="Calibri" panose="020F0502020204030204"/>
              </a:rPr>
              <a:t>Travel has changed drastically throughout history. From how people travelled to how fast and how far people could travel. In our local area the greatest advancements in travel are all thanks to Brunel! He developed the Great Western Railway. This is the railway system we use to this day in our area.</a:t>
            </a:r>
          </a:p>
        </p:txBody>
      </p:sp>
      <p:sp>
        <p:nvSpPr>
          <p:cNvPr id="16" name="TextBox 15"/>
          <p:cNvSpPr txBox="1"/>
          <p:nvPr/>
        </p:nvSpPr>
        <p:spPr>
          <a:xfrm>
            <a:off x="5059516" y="5207883"/>
            <a:ext cx="2482396" cy="369332"/>
          </a:xfrm>
          <a:prstGeom prst="rect">
            <a:avLst/>
          </a:prstGeom>
          <a:noFill/>
        </p:spPr>
        <p:txBody>
          <a:bodyPr wrap="square" rtlCol="0">
            <a:spAutoFit/>
          </a:bodyPr>
          <a:lstStyle/>
          <a:p>
            <a:r>
              <a:rPr lang="en-US" b="1" dirty="0">
                <a:latin typeface="Twinkl Cursive Looped" panose="02000000000000000000" pitchFamily="2" charset="0"/>
              </a:rPr>
              <a:t>Did you know?</a:t>
            </a:r>
            <a:endParaRPr lang="en-GB" b="1" dirty="0">
              <a:latin typeface="Twinkl Cursive Looped" panose="02000000000000000000" pitchFamily="2" charset="0"/>
            </a:endParaRPr>
          </a:p>
        </p:txBody>
      </p:sp>
      <p:sp>
        <p:nvSpPr>
          <p:cNvPr id="17" name="TextBox 16"/>
          <p:cNvSpPr txBox="1"/>
          <p:nvPr/>
        </p:nvSpPr>
        <p:spPr>
          <a:xfrm>
            <a:off x="5109869" y="5555963"/>
            <a:ext cx="2154226" cy="1015663"/>
          </a:xfrm>
          <a:prstGeom prst="rect">
            <a:avLst/>
          </a:prstGeom>
          <a:solidFill>
            <a:schemeClr val="accent1">
              <a:lumMod val="40000"/>
              <a:lumOff val="60000"/>
            </a:schemeClr>
          </a:solidFill>
          <a:ln>
            <a:solidFill>
              <a:schemeClr val="tx1"/>
            </a:solidFill>
          </a:ln>
        </p:spPr>
        <p:txBody>
          <a:bodyPr wrap="square" lIns="91440" tIns="45720" rIns="91440" bIns="45720" rtlCol="0" anchor="t">
            <a:spAutoFit/>
          </a:bodyPr>
          <a:lstStyle/>
          <a:p>
            <a:pPr algn="ctr"/>
            <a:r>
              <a:rPr lang="en-US" sz="1200" dirty="0">
                <a:latin typeface="Letter-join Air Plus 40" panose="02000805000000020003" pitchFamily="50" charset="0"/>
                <a:ea typeface="Calibri"/>
                <a:cs typeface="Calibri"/>
              </a:rPr>
              <a:t>Brunel was the chief engineer on the great western railway system.</a:t>
            </a:r>
          </a:p>
          <a:p>
            <a:endParaRPr lang="en-US" sz="1200" dirty="0">
              <a:latin typeface="Letter-join Air Plus 40" panose="02000805000000020003" pitchFamily="50" charset="0"/>
              <a:ea typeface="Calibri"/>
              <a:cs typeface="Calibri"/>
            </a:endParaRPr>
          </a:p>
          <a:p>
            <a:endParaRPr lang="en-US" sz="1200" dirty="0">
              <a:latin typeface="Letter-join Air Plus 40" panose="02000805000000020003" pitchFamily="50" charset="0"/>
              <a:ea typeface="Calibri"/>
              <a:cs typeface="Calibri"/>
            </a:endParaRPr>
          </a:p>
        </p:txBody>
      </p:sp>
      <p:sp>
        <p:nvSpPr>
          <p:cNvPr id="25" name="TextBox 24">
            <a:extLst>
              <a:ext uri="{FF2B5EF4-FFF2-40B4-BE49-F238E27FC236}">
                <a16:creationId xmlns:a16="http://schemas.microsoft.com/office/drawing/2014/main" id="{7666421F-FEAF-44CF-9726-189042AC983C}"/>
              </a:ext>
            </a:extLst>
          </p:cNvPr>
          <p:cNvSpPr txBox="1"/>
          <p:nvPr/>
        </p:nvSpPr>
        <p:spPr>
          <a:xfrm>
            <a:off x="7314448" y="5555963"/>
            <a:ext cx="2154226" cy="1015663"/>
          </a:xfrm>
          <a:prstGeom prst="rect">
            <a:avLst/>
          </a:prstGeom>
          <a:solidFill>
            <a:schemeClr val="accent1">
              <a:lumMod val="40000"/>
              <a:lumOff val="60000"/>
            </a:schemeClr>
          </a:solidFill>
          <a:ln>
            <a:solidFill>
              <a:schemeClr val="tx1"/>
            </a:solidFill>
          </a:ln>
        </p:spPr>
        <p:txBody>
          <a:bodyPr wrap="square" lIns="91440" tIns="45720" rIns="91440" bIns="45720" rtlCol="0" anchor="t">
            <a:spAutoFit/>
          </a:bodyPr>
          <a:lstStyle/>
          <a:p>
            <a:pPr algn="ctr"/>
            <a:r>
              <a:rPr lang="en-US" sz="1200" dirty="0">
                <a:latin typeface="Letter-join Air Plus 40" panose="02000805000000020003" pitchFamily="50" charset="0"/>
                <a:ea typeface="Calibri"/>
                <a:cs typeface="Calibri"/>
              </a:rPr>
              <a:t>Temple meads train station in Bristol and Paddington Train station in London were both designed by Brunel.</a:t>
            </a:r>
          </a:p>
        </p:txBody>
      </p:sp>
      <p:pic>
        <p:nvPicPr>
          <p:cNvPr id="9" name="Picture 8">
            <a:extLst>
              <a:ext uri="{FF2B5EF4-FFF2-40B4-BE49-F238E27FC236}">
                <a16:creationId xmlns:a16="http://schemas.microsoft.com/office/drawing/2014/main" id="{D8D53986-D694-4677-8A4F-A0DCFEE35554}"/>
              </a:ext>
            </a:extLst>
          </p:cNvPr>
          <p:cNvPicPr>
            <a:picLocks noChangeAspect="1"/>
          </p:cNvPicPr>
          <p:nvPr/>
        </p:nvPicPr>
        <p:blipFill rotWithShape="1">
          <a:blip r:embed="rId3"/>
          <a:srcRect l="70996" t="28349" r="13786" b="29496"/>
          <a:stretch/>
        </p:blipFill>
        <p:spPr>
          <a:xfrm>
            <a:off x="10201547" y="3360274"/>
            <a:ext cx="1855433" cy="2890982"/>
          </a:xfrm>
          <a:prstGeom prst="rect">
            <a:avLst/>
          </a:prstGeom>
        </p:spPr>
      </p:pic>
      <p:sp>
        <p:nvSpPr>
          <p:cNvPr id="18" name="Rectangle: Rounded Corners 17">
            <a:extLst>
              <a:ext uri="{FF2B5EF4-FFF2-40B4-BE49-F238E27FC236}">
                <a16:creationId xmlns:a16="http://schemas.microsoft.com/office/drawing/2014/main" id="{3C3E1794-6B9D-411A-8561-EFCCF6E47946}"/>
              </a:ext>
            </a:extLst>
          </p:cNvPr>
          <p:cNvSpPr/>
          <p:nvPr/>
        </p:nvSpPr>
        <p:spPr>
          <a:xfrm>
            <a:off x="10223840" y="6086513"/>
            <a:ext cx="1833140" cy="6125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Isambard Kingdom Brunel</a:t>
            </a:r>
          </a:p>
        </p:txBody>
      </p:sp>
      <p:pic>
        <p:nvPicPr>
          <p:cNvPr id="7" name="Picture 6">
            <a:extLst>
              <a:ext uri="{FF2B5EF4-FFF2-40B4-BE49-F238E27FC236}">
                <a16:creationId xmlns:a16="http://schemas.microsoft.com/office/drawing/2014/main" id="{3E947E35-DF0F-4EFE-BA4B-BF38B5FF2773}"/>
              </a:ext>
            </a:extLst>
          </p:cNvPr>
          <p:cNvPicPr>
            <a:picLocks noChangeAspect="1"/>
          </p:cNvPicPr>
          <p:nvPr/>
        </p:nvPicPr>
        <p:blipFill rotWithShape="1">
          <a:blip r:embed="rId4"/>
          <a:srcRect l="15085" r="11592"/>
          <a:stretch/>
        </p:blipFill>
        <p:spPr>
          <a:xfrm>
            <a:off x="325301" y="1864371"/>
            <a:ext cx="1218550" cy="1100772"/>
          </a:xfrm>
          <a:prstGeom prst="rect">
            <a:avLst/>
          </a:prstGeom>
        </p:spPr>
      </p:pic>
      <p:pic>
        <p:nvPicPr>
          <p:cNvPr id="10" name="Picture 9">
            <a:extLst>
              <a:ext uri="{FF2B5EF4-FFF2-40B4-BE49-F238E27FC236}">
                <a16:creationId xmlns:a16="http://schemas.microsoft.com/office/drawing/2014/main" id="{0B4340D9-F10D-41D3-853D-B9BE3FEEFF88}"/>
              </a:ext>
            </a:extLst>
          </p:cNvPr>
          <p:cNvPicPr>
            <a:picLocks noChangeAspect="1"/>
          </p:cNvPicPr>
          <p:nvPr/>
        </p:nvPicPr>
        <p:blipFill>
          <a:blip r:embed="rId5"/>
          <a:stretch>
            <a:fillRect/>
          </a:stretch>
        </p:blipFill>
        <p:spPr>
          <a:xfrm>
            <a:off x="1764563" y="1941256"/>
            <a:ext cx="1304084" cy="955776"/>
          </a:xfrm>
          <a:prstGeom prst="rect">
            <a:avLst/>
          </a:prstGeom>
        </p:spPr>
      </p:pic>
      <p:pic>
        <p:nvPicPr>
          <p:cNvPr id="12" name="Picture 11">
            <a:extLst>
              <a:ext uri="{FF2B5EF4-FFF2-40B4-BE49-F238E27FC236}">
                <a16:creationId xmlns:a16="http://schemas.microsoft.com/office/drawing/2014/main" id="{4FB822A9-39C0-41B5-B752-B300CE34018A}"/>
              </a:ext>
            </a:extLst>
          </p:cNvPr>
          <p:cNvPicPr>
            <a:picLocks noChangeAspect="1"/>
          </p:cNvPicPr>
          <p:nvPr/>
        </p:nvPicPr>
        <p:blipFill rotWithShape="1">
          <a:blip r:embed="rId6"/>
          <a:srcRect r="15002"/>
          <a:stretch/>
        </p:blipFill>
        <p:spPr>
          <a:xfrm>
            <a:off x="3289360" y="1747664"/>
            <a:ext cx="1304084" cy="1250125"/>
          </a:xfrm>
          <a:prstGeom prst="rect">
            <a:avLst/>
          </a:prstGeom>
        </p:spPr>
      </p:pic>
      <p:pic>
        <p:nvPicPr>
          <p:cNvPr id="13" name="Picture 12">
            <a:extLst>
              <a:ext uri="{FF2B5EF4-FFF2-40B4-BE49-F238E27FC236}">
                <a16:creationId xmlns:a16="http://schemas.microsoft.com/office/drawing/2014/main" id="{E78EE722-7738-47EF-8FAD-F774C47D35CB}"/>
              </a:ext>
            </a:extLst>
          </p:cNvPr>
          <p:cNvPicPr>
            <a:picLocks noChangeAspect="1"/>
          </p:cNvPicPr>
          <p:nvPr/>
        </p:nvPicPr>
        <p:blipFill>
          <a:blip r:embed="rId7"/>
          <a:stretch>
            <a:fillRect/>
          </a:stretch>
        </p:blipFill>
        <p:spPr>
          <a:xfrm>
            <a:off x="4729111" y="1941256"/>
            <a:ext cx="1479204" cy="884286"/>
          </a:xfrm>
          <a:prstGeom prst="rect">
            <a:avLst/>
          </a:prstGeom>
        </p:spPr>
      </p:pic>
      <p:pic>
        <p:nvPicPr>
          <p:cNvPr id="14" name="Picture 13">
            <a:extLst>
              <a:ext uri="{FF2B5EF4-FFF2-40B4-BE49-F238E27FC236}">
                <a16:creationId xmlns:a16="http://schemas.microsoft.com/office/drawing/2014/main" id="{7707A608-8F37-40B9-A541-FCFEC6EF34F0}"/>
              </a:ext>
            </a:extLst>
          </p:cNvPr>
          <p:cNvPicPr>
            <a:picLocks noChangeAspect="1"/>
          </p:cNvPicPr>
          <p:nvPr/>
        </p:nvPicPr>
        <p:blipFill>
          <a:blip r:embed="rId8"/>
          <a:stretch>
            <a:fillRect/>
          </a:stretch>
        </p:blipFill>
        <p:spPr>
          <a:xfrm>
            <a:off x="6368470" y="1934415"/>
            <a:ext cx="1458690" cy="752438"/>
          </a:xfrm>
          <a:prstGeom prst="rect">
            <a:avLst/>
          </a:prstGeom>
        </p:spPr>
      </p:pic>
      <p:pic>
        <p:nvPicPr>
          <p:cNvPr id="15" name="Picture 14">
            <a:extLst>
              <a:ext uri="{FF2B5EF4-FFF2-40B4-BE49-F238E27FC236}">
                <a16:creationId xmlns:a16="http://schemas.microsoft.com/office/drawing/2014/main" id="{57E01976-F811-473F-9C8F-8DF1CD230FCA}"/>
              </a:ext>
            </a:extLst>
          </p:cNvPr>
          <p:cNvPicPr>
            <a:picLocks noChangeAspect="1"/>
          </p:cNvPicPr>
          <p:nvPr/>
        </p:nvPicPr>
        <p:blipFill>
          <a:blip r:embed="rId9"/>
          <a:stretch>
            <a:fillRect/>
          </a:stretch>
        </p:blipFill>
        <p:spPr>
          <a:xfrm>
            <a:off x="7964146" y="1807216"/>
            <a:ext cx="1288137" cy="879637"/>
          </a:xfrm>
          <a:prstGeom prst="rect">
            <a:avLst/>
          </a:prstGeom>
        </p:spPr>
      </p:pic>
      <p:pic>
        <p:nvPicPr>
          <p:cNvPr id="19" name="Picture 18">
            <a:extLst>
              <a:ext uri="{FF2B5EF4-FFF2-40B4-BE49-F238E27FC236}">
                <a16:creationId xmlns:a16="http://schemas.microsoft.com/office/drawing/2014/main" id="{7BD361BE-5F1D-4CAE-84B3-806AC20F88CF}"/>
              </a:ext>
            </a:extLst>
          </p:cNvPr>
          <p:cNvPicPr>
            <a:picLocks noChangeAspect="1"/>
          </p:cNvPicPr>
          <p:nvPr/>
        </p:nvPicPr>
        <p:blipFill>
          <a:blip r:embed="rId10"/>
          <a:stretch>
            <a:fillRect/>
          </a:stretch>
        </p:blipFill>
        <p:spPr>
          <a:xfrm>
            <a:off x="9389269" y="1884034"/>
            <a:ext cx="1267230" cy="802819"/>
          </a:xfrm>
          <a:prstGeom prst="rect">
            <a:avLst/>
          </a:prstGeom>
        </p:spPr>
      </p:pic>
      <p:pic>
        <p:nvPicPr>
          <p:cNvPr id="20" name="Picture 19">
            <a:extLst>
              <a:ext uri="{FF2B5EF4-FFF2-40B4-BE49-F238E27FC236}">
                <a16:creationId xmlns:a16="http://schemas.microsoft.com/office/drawing/2014/main" id="{7DE93BA9-B667-46B2-AE5C-69081776A859}"/>
              </a:ext>
            </a:extLst>
          </p:cNvPr>
          <p:cNvPicPr>
            <a:picLocks noChangeAspect="1"/>
          </p:cNvPicPr>
          <p:nvPr/>
        </p:nvPicPr>
        <p:blipFill>
          <a:blip r:embed="rId11"/>
          <a:stretch>
            <a:fillRect/>
          </a:stretch>
        </p:blipFill>
        <p:spPr>
          <a:xfrm>
            <a:off x="10793485" y="1925303"/>
            <a:ext cx="1202563" cy="625180"/>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76cbc13-b09c-4b82-b7e2-b288df4f8b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0F903E06A18469B526D11D2D3D3CA" ma:contentTypeVersion="19" ma:contentTypeDescription="Create a new document." ma:contentTypeScope="" ma:versionID="aed613183d1fac1868b315bacc1cfd11">
  <xsd:schema xmlns:xsd="http://www.w3.org/2001/XMLSchema" xmlns:xs="http://www.w3.org/2001/XMLSchema" xmlns:p="http://schemas.microsoft.com/office/2006/metadata/properties" xmlns:ns3="f76cbc13-b09c-4b82-b7e2-b288df4f8b8b" xmlns:ns4="24dab1e2-f378-418e-ac5f-1ac0522e1f7e" targetNamespace="http://schemas.microsoft.com/office/2006/metadata/properties" ma:root="true" ma:fieldsID="91cc34d0dc9a1f39431c31a6337523c5" ns3:_="" ns4:_="">
    <xsd:import namespace="f76cbc13-b09c-4b82-b7e2-b288df4f8b8b"/>
    <xsd:import namespace="24dab1e2-f378-418e-ac5f-1ac0522e1f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bc13-b09c-4b82-b7e2-b288df4f8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dab1e2-f378-418e-ac5f-1ac0522e1f7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8DB0E-DDD3-4D98-AEB6-C2A4BD59B253}">
  <ds:schemaRefs>
    <ds:schemaRef ds:uri="http://schemas.microsoft.com/sharepoint/v3/contenttype/forms"/>
  </ds:schemaRefs>
</ds:datastoreItem>
</file>

<file path=customXml/itemProps2.xml><?xml version="1.0" encoding="utf-8"?>
<ds:datastoreItem xmlns:ds="http://schemas.openxmlformats.org/officeDocument/2006/customXml" ds:itemID="{40A3BD71-4112-4553-8DA8-B4F4F82AE437}">
  <ds:schemaRefs>
    <ds:schemaRef ds:uri="http://purl.org/dc/dcmitype/"/>
    <ds:schemaRef ds:uri="24dab1e2-f378-418e-ac5f-1ac0522e1f7e"/>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f76cbc13-b09c-4b82-b7e2-b288df4f8b8b"/>
    <ds:schemaRef ds:uri="http://schemas.microsoft.com/office/2006/metadata/properties"/>
  </ds:schemaRefs>
</ds:datastoreItem>
</file>

<file path=customXml/itemProps3.xml><?xml version="1.0" encoding="utf-8"?>
<ds:datastoreItem xmlns:ds="http://schemas.openxmlformats.org/officeDocument/2006/customXml" ds:itemID="{EAB7E601-093B-4441-92CA-7E5856C5D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bc13-b09c-4b82-b7e2-b288df4f8b8b"/>
    <ds:schemaRef ds:uri="24dab1e2-f378-418e-ac5f-1ac0522e1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180</TotalTime>
  <Words>233</Words>
  <Application>Microsoft Office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Letter-join Air Plus 40</vt:lpstr>
      <vt:lpstr>Times New Roman</vt:lpstr>
      <vt:lpstr>Twinkl Cursive Looped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Beere</dc:creator>
  <cp:lastModifiedBy>Mrs Roberts</cp:lastModifiedBy>
  <cp:revision>164</cp:revision>
  <cp:lastPrinted>2023-12-19T11:27:35Z</cp:lastPrinted>
  <dcterms:created xsi:type="dcterms:W3CDTF">2023-01-03T14:14:16Z</dcterms:created>
  <dcterms:modified xsi:type="dcterms:W3CDTF">2026-02-01T09:38:07Z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0x01010020A0F903E06A18469B526D11D2D3D3CA</vt:lpwstr>
  </property>
  <property fmtid="{D5CDD505-2E9C-101B-9397-08002B2CF9AE}" pid="3" name="MediaServiceImageTags">
    <vt:lpwstr/>
  </property>
</Properties>
</file>