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5" d="100"/>
          <a:sy n="85" d="100"/>
        </p:scale>
        <p:origin x="36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01/02/2026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01/02/2026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01/02/2026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01/02/2026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79">
            <a:extLst>
              <a:ext uri="{FF2B5EF4-FFF2-40B4-BE49-F238E27FC236}">
                <a16:creationId xmlns:a16="http://schemas.microsoft.com/office/drawing/2014/main" id="{A86EFDA6-C6DF-21F0-9816-26FF65DCE95C}"/>
              </a:ext>
            </a:extLst>
          </p:cNvPr>
          <p:cNvSpPr/>
          <p:nvPr/>
        </p:nvSpPr>
        <p:spPr>
          <a:xfrm>
            <a:off x="3239360" y="131987"/>
            <a:ext cx="4875222" cy="708660"/>
          </a:xfrm>
          <a:prstGeom prst="roundRect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2800" b="1" dirty="0">
                <a:effectLst/>
                <a:latin typeface="Letter-join Basic 40" panose="02000505000000020003" pitchFamily="50" charset="0"/>
                <a:ea typeface="Calibri" panose="020F0502020204030204" pitchFamily="34" charset="0"/>
                <a:cs typeface="Times New Roman"/>
              </a:rPr>
              <a:t>Uses of Everyday Materials</a:t>
            </a:r>
            <a:endParaRPr lang="en-GB" sz="2800" b="1" dirty="0">
              <a:effectLst/>
              <a:latin typeface="Letter-join Basic 40" panose="02000505000000020003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5" descr="A logo with a building and trees&#10;&#10;Description automatically generated">
            <a:extLst>
              <a:ext uri="{FF2B5EF4-FFF2-40B4-BE49-F238E27FC236}">
                <a16:creationId xmlns:a16="http://schemas.microsoft.com/office/drawing/2014/main" id="{FDA3DA58-8A00-210A-6A96-2F42E79942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5480" y="59865"/>
            <a:ext cx="628650" cy="628650"/>
          </a:xfrm>
          <a:prstGeom prst="rect">
            <a:avLst/>
          </a:prstGeom>
        </p:spPr>
      </p:pic>
      <p:sp>
        <p:nvSpPr>
          <p:cNvPr id="6" name="Text Box 2">
            <a:extLst>
              <a:ext uri="{FF2B5EF4-FFF2-40B4-BE49-F238E27FC236}">
                <a16:creationId xmlns:a16="http://schemas.microsoft.com/office/drawing/2014/main" id="{9931B25A-2E2E-8CA5-FE9F-66A7439C72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82315" y="62666"/>
            <a:ext cx="2777490" cy="708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5000"/>
              </a:lnSpc>
            </a:pPr>
            <a:r>
              <a:rPr lang="en-GB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 Mary’s C of E </a:t>
            </a:r>
          </a:p>
          <a:p>
            <a:pPr algn="ctr">
              <a:lnSpc>
                <a:spcPct val="115000"/>
              </a:lnSpc>
            </a:pPr>
            <a:r>
              <a:rPr lang="en-GB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Primary School and Nursery</a:t>
            </a:r>
          </a:p>
          <a:p>
            <a:pPr algn="ctr">
              <a:lnSpc>
                <a:spcPct val="115000"/>
              </a:lnSpc>
            </a:pPr>
            <a:r>
              <a:rPr lang="en-GB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‘Be the BEST you can be’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4ED5CB67-32DC-5E5B-8469-0D8404CB57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5112441"/>
              </p:ext>
            </p:extLst>
          </p:nvPr>
        </p:nvGraphicFramePr>
        <p:xfrm>
          <a:off x="148267" y="961918"/>
          <a:ext cx="3823564" cy="57640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5324">
                  <a:extLst>
                    <a:ext uri="{9D8B030D-6E8A-4147-A177-3AD203B41FA5}">
                      <a16:colId xmlns:a16="http://schemas.microsoft.com/office/drawing/2014/main" val="2018577063"/>
                    </a:ext>
                  </a:extLst>
                </a:gridCol>
                <a:gridCol w="2748240">
                  <a:extLst>
                    <a:ext uri="{9D8B030D-6E8A-4147-A177-3AD203B41FA5}">
                      <a16:colId xmlns:a16="http://schemas.microsoft.com/office/drawing/2014/main" val="3305140874"/>
                    </a:ext>
                  </a:extLst>
                </a:gridCol>
              </a:tblGrid>
              <a:tr h="282248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latin typeface="Letter-join Basic 40" panose="02000505000000020003" pitchFamily="50" charset="0"/>
                        </a:rPr>
                        <a:t>Key vocabulary</a:t>
                      </a:r>
                    </a:p>
                  </a:txBody>
                  <a:tcPr>
                    <a:solidFill>
                      <a:srgbClr val="CC002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CC002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6608231"/>
                  </a:ext>
                </a:extLst>
              </a:tr>
              <a:tr h="423371"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chemeClr val="bg1"/>
                          </a:solidFill>
                          <a:latin typeface="Letter-join Basic 40" panose="02000505000000020003" pitchFamily="50" charset="0"/>
                        </a:rPr>
                        <a:t>Materials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Letter-join Basic 40" panose="02000505000000020003" pitchFamily="50" charset="0"/>
                        </a:rPr>
                        <a:t>Materials are what objects are made from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7207297"/>
                  </a:ext>
                </a:extLst>
              </a:tr>
              <a:tr h="395147"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chemeClr val="bg1"/>
                          </a:solidFill>
                          <a:latin typeface="Letter-join Basic 40" panose="02000505000000020003" pitchFamily="50" charset="0"/>
                        </a:rPr>
                        <a:t>Suitability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Letter-join Basic 40" panose="02000505000000020003" pitchFamily="50" charset="0"/>
                        </a:rPr>
                        <a:t>Suitability means having the properties which are right for a specific purpose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6457997"/>
                  </a:ext>
                </a:extLst>
              </a:tr>
              <a:tr h="522207"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chemeClr val="bg1"/>
                          </a:solidFill>
                          <a:latin typeface="Letter-join Basic 40" panose="02000505000000020003" pitchFamily="50" charset="0"/>
                        </a:rPr>
                        <a:t>Properties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Letter-join Basic 40" panose="02000505000000020003" pitchFamily="50" charset="0"/>
                        </a:rPr>
                        <a:t>This is what a material is like and how it behaves (soft, stretchy, waterproof)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0312303"/>
                  </a:ext>
                </a:extLst>
              </a:tr>
              <a:tr h="301052"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chemeClr val="bg1"/>
                          </a:solidFill>
                          <a:latin typeface="Letter-join Basic 40" panose="02000505000000020003" pitchFamily="50" charset="0"/>
                        </a:rPr>
                        <a:t>Man-made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Letter-join Basic 40" panose="02000505000000020003" pitchFamily="50" charset="0"/>
                        </a:rPr>
                        <a:t>Things are created by people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2600085"/>
                  </a:ext>
                </a:extLst>
              </a:tr>
              <a:tr h="271890"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chemeClr val="bg1"/>
                          </a:solidFill>
                          <a:latin typeface="Letter-join Basic 40" panose="02000505000000020003" pitchFamily="50" charset="0"/>
                        </a:rPr>
                        <a:t>Natural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Letter-join Basic 40" panose="02000505000000020003" pitchFamily="50" charset="0"/>
                        </a:rPr>
                        <a:t>Things that exist in nature and are not made by people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3800124"/>
                  </a:ext>
                </a:extLst>
              </a:tr>
              <a:tr h="401698"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chemeClr val="bg1"/>
                          </a:solidFill>
                          <a:latin typeface="Letter-join Basic 40" panose="02000505000000020003" pitchFamily="50" charset="0"/>
                        </a:rPr>
                        <a:t>Purpose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Letter-join Basic 40" panose="02000505000000020003" pitchFamily="50" charset="0"/>
                        </a:rPr>
                        <a:t>The features that make something recognisable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5567700"/>
                  </a:ext>
                </a:extLst>
              </a:tr>
              <a:tr h="431140"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chemeClr val="bg1"/>
                          </a:solidFill>
                          <a:latin typeface="Letter-join Basic 40" panose="02000505000000020003" pitchFamily="50" charset="0"/>
                        </a:rPr>
                        <a:t>Recyclable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Letter-join Basic 40" panose="02000505000000020003" pitchFamily="50" charset="0"/>
                        </a:rPr>
                        <a:t>Waste or materials which can be processed and used again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698158"/>
                  </a:ext>
                </a:extLst>
              </a:tr>
              <a:tr h="279659">
                <a:tc gridSpan="2"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600" dirty="0">
                          <a:solidFill>
                            <a:schemeClr val="bg1"/>
                          </a:solidFill>
                          <a:latin typeface="Letter-join Basic 40" panose="02000505000000020003" pitchFamily="50" charset="0"/>
                        </a:rPr>
                        <a:t>Revised vocabulary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pPr lvl="0">
                        <a:buNone/>
                      </a:pPr>
                      <a:endParaRPr lang="en-GB" sz="1200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7242134"/>
                  </a:ext>
                </a:extLst>
              </a:tr>
              <a:tr h="388414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400" dirty="0">
                          <a:solidFill>
                            <a:schemeClr val="bg1"/>
                          </a:solidFill>
                          <a:latin typeface="Letter-join Basic 40" panose="02000505000000020003" pitchFamily="50" charset="0"/>
                        </a:rPr>
                        <a:t>Absorbent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400" dirty="0">
                          <a:latin typeface="Letter-join Basic 40" panose="02000505000000020003" pitchFamily="50" charset="0"/>
                        </a:rPr>
                        <a:t>Materials that soaks up liquid easily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5852206"/>
                  </a:ext>
                </a:extLst>
              </a:tr>
              <a:tr h="38830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400" dirty="0">
                          <a:solidFill>
                            <a:schemeClr val="bg1"/>
                          </a:solidFill>
                          <a:latin typeface="Letter-join Basic 40" panose="02000505000000020003" pitchFamily="50" charset="0"/>
                        </a:rPr>
                        <a:t>Waterproof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400" dirty="0">
                          <a:latin typeface="Letter-join Basic 40" panose="02000505000000020003" pitchFamily="50" charset="0"/>
                        </a:rPr>
                        <a:t>Does not let wat3er pass through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0009688"/>
                  </a:ext>
                </a:extLst>
              </a:tr>
              <a:tr h="38830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400" dirty="0">
                          <a:solidFill>
                            <a:schemeClr val="bg1"/>
                          </a:solidFill>
                          <a:latin typeface="Letter-join Basic 40" panose="02000505000000020003" pitchFamily="50" charset="0"/>
                        </a:rPr>
                        <a:t>Transparent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400" dirty="0">
                          <a:latin typeface="Letter-join Basic 40" panose="02000505000000020003" pitchFamily="50" charset="0"/>
                        </a:rPr>
                        <a:t>You can see through it.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5329905"/>
                  </a:ext>
                </a:extLst>
              </a:tr>
              <a:tr h="50287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400" dirty="0">
                          <a:solidFill>
                            <a:schemeClr val="bg1"/>
                          </a:solidFill>
                          <a:latin typeface="Letter-join Basic 40" panose="02000505000000020003" pitchFamily="50" charset="0"/>
                        </a:rPr>
                        <a:t>Opaque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400" dirty="0">
                          <a:latin typeface="Letter-join Basic 40" panose="02000505000000020003" pitchFamily="50" charset="0"/>
                        </a:rPr>
                        <a:t>You cant see through it.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53210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7FE536B3-93B7-4D18-9F2A-5EB7CE1843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5334" y="4678128"/>
            <a:ext cx="3382557" cy="206557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F28FF91-2FFE-495E-A4E1-FB1F69CB95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9557" y="1002840"/>
            <a:ext cx="3298336" cy="367528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B4FE90C8-2052-46D0-AEEC-2B180FEC896B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097"/>
          <a:stretch/>
        </p:blipFill>
        <p:spPr>
          <a:xfrm>
            <a:off x="7401036" y="1405913"/>
            <a:ext cx="1098055" cy="1182737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89F29B7F-27C9-4DE3-A2B8-76B154CAEEEE}"/>
              </a:ext>
            </a:extLst>
          </p:cNvPr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472"/>
          <a:stretch/>
        </p:blipFill>
        <p:spPr>
          <a:xfrm>
            <a:off x="8827196" y="1449326"/>
            <a:ext cx="1621822" cy="1804083"/>
          </a:xfrm>
          <a:prstGeom prst="rect">
            <a:avLst/>
          </a:prstGeom>
        </p:spPr>
      </p:pic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1E4FF45D-FBE8-45F3-99C2-268A166FBE85}"/>
              </a:ext>
            </a:extLst>
          </p:cNvPr>
          <p:cNvSpPr/>
          <p:nvPr/>
        </p:nvSpPr>
        <p:spPr>
          <a:xfrm>
            <a:off x="9008772" y="1002840"/>
            <a:ext cx="1556394" cy="428933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latin typeface="Letter-join Basic 40" panose="02000505000000020003" pitchFamily="50" charset="0"/>
              </a:rPr>
              <a:t>Properties of materials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856081A7-C56E-4B0E-9518-B883A5E4DAE9}"/>
              </a:ext>
            </a:extLst>
          </p:cNvPr>
          <p:cNvSpPr/>
          <p:nvPr/>
        </p:nvSpPr>
        <p:spPr>
          <a:xfrm>
            <a:off x="7433927" y="1015785"/>
            <a:ext cx="1375933" cy="42350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latin typeface="Letter-join Basic 40" panose="02000505000000020003" pitchFamily="50" charset="0"/>
              </a:rPr>
              <a:t>Type of material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5E2CBC6A-A906-4008-B26B-BDB2E7D636B4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02" t="9043" r="30098" b="7769"/>
          <a:stretch/>
        </p:blipFill>
        <p:spPr>
          <a:xfrm>
            <a:off x="7410668" y="2588650"/>
            <a:ext cx="1157839" cy="1263161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0E0D276F-FF24-4083-B1EF-DB7C65CEBFA3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83" t="8541" r="3090" b="6336"/>
          <a:stretch/>
        </p:blipFill>
        <p:spPr>
          <a:xfrm>
            <a:off x="7418928" y="3858888"/>
            <a:ext cx="804400" cy="117566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64A5925-A0A7-49F1-B9AB-5D3C31E3EB9B}"/>
              </a:ext>
            </a:extLst>
          </p:cNvPr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65"/>
          <a:stretch/>
        </p:blipFill>
        <p:spPr>
          <a:xfrm>
            <a:off x="8962116" y="3392004"/>
            <a:ext cx="1719333" cy="178367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906A2D7-C4D0-4213-B95E-1DB6AEFA521A}"/>
              </a:ext>
            </a:extLst>
          </p:cNvPr>
          <p:cNvSpPr/>
          <p:nvPr/>
        </p:nvSpPr>
        <p:spPr>
          <a:xfrm>
            <a:off x="8695994" y="4523420"/>
            <a:ext cx="466740" cy="5136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9FC6B1F-7426-4ED5-8752-2FB099BDD419}"/>
              </a:ext>
            </a:extLst>
          </p:cNvPr>
          <p:cNvCxnSpPr/>
          <p:nvPr/>
        </p:nvCxnSpPr>
        <p:spPr>
          <a:xfrm>
            <a:off x="8896611" y="1030722"/>
            <a:ext cx="0" cy="453557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BE9C15B-D3A8-4DB8-99F7-EA720AFA8FEA}"/>
              </a:ext>
            </a:extLst>
          </p:cNvPr>
          <p:cNvCxnSpPr/>
          <p:nvPr/>
        </p:nvCxnSpPr>
        <p:spPr>
          <a:xfrm>
            <a:off x="10681449" y="1030722"/>
            <a:ext cx="0" cy="453557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0B920F4-BB24-4C25-9EAC-0DF93F940200}"/>
              </a:ext>
            </a:extLst>
          </p:cNvPr>
          <p:cNvSpPr/>
          <p:nvPr/>
        </p:nvSpPr>
        <p:spPr>
          <a:xfrm>
            <a:off x="10797596" y="998408"/>
            <a:ext cx="1323963" cy="428933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latin typeface="Letter-join Basic 40" panose="02000505000000020003" pitchFamily="50" charset="0"/>
              </a:rPr>
              <a:t>Everyday objects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A9C3B2E-634B-4F62-9637-E644AA0D50F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6311" t="71673" r="53666" b="10085"/>
          <a:stretch/>
        </p:blipFill>
        <p:spPr>
          <a:xfrm>
            <a:off x="10860502" y="1610360"/>
            <a:ext cx="1222124" cy="125096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B67AD9A-B45E-481F-8105-808A69B0909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222" t="72924" r="85278" b="10864"/>
          <a:stretch/>
        </p:blipFill>
        <p:spPr>
          <a:xfrm>
            <a:off x="10746953" y="2917954"/>
            <a:ext cx="1401077" cy="102209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A08A1C8-F557-4652-A51A-827AC1070C3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4296" t="75469" r="72061" b="11605"/>
          <a:stretch/>
        </p:blipFill>
        <p:spPr>
          <a:xfrm>
            <a:off x="10795681" y="3936461"/>
            <a:ext cx="1303620" cy="69476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5E46E45-1899-417F-89A4-5FA6189B0ED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5694" t="23482" r="52927" b="62254"/>
          <a:stretch/>
        </p:blipFill>
        <p:spPr>
          <a:xfrm>
            <a:off x="10777905" y="4686537"/>
            <a:ext cx="1387318" cy="97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76cbc13-b09c-4b82-b7e2-b288df4f8b8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0A0F903E06A18469B526D11D2D3D3CA" ma:contentTypeVersion="19" ma:contentTypeDescription="Create a new document." ma:contentTypeScope="" ma:versionID="aed613183d1fac1868b315bacc1cfd11">
  <xsd:schema xmlns:xsd="http://www.w3.org/2001/XMLSchema" xmlns:xs="http://www.w3.org/2001/XMLSchema" xmlns:p="http://schemas.microsoft.com/office/2006/metadata/properties" xmlns:ns3="f76cbc13-b09c-4b82-b7e2-b288df4f8b8b" xmlns:ns4="24dab1e2-f378-418e-ac5f-1ac0522e1f7e" targetNamespace="http://schemas.microsoft.com/office/2006/metadata/properties" ma:root="true" ma:fieldsID="91cc34d0dc9a1f39431c31a6337523c5" ns3:_="" ns4:_="">
    <xsd:import namespace="f76cbc13-b09c-4b82-b7e2-b288df4f8b8b"/>
    <xsd:import namespace="24dab1e2-f378-418e-ac5f-1ac0522e1f7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LengthInSeconds" minOccurs="0"/>
                <xsd:element ref="ns3:MediaServiceLocation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6cbc13-b09c-4b82-b7e2-b288df4f8b8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dab1e2-f378-418e-ac5f-1ac0522e1f7e" elementFormDefault="qualified">
    <xsd:import namespace="http://schemas.microsoft.com/office/2006/documentManagement/types"/>
    <xsd:import namespace="http://schemas.microsoft.com/office/infopath/2007/PartnerControls"/>
    <xsd:element name="SharedWithUsers" ma:index="2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0145CE0-D15F-4275-8593-DB83A79704B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EB154DC-1CB2-4A8B-90A7-80F89AE71738}">
  <ds:schemaRefs>
    <ds:schemaRef ds:uri="http://purl.org/dc/dcmitype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24dab1e2-f378-418e-ac5f-1ac0522e1f7e"/>
    <ds:schemaRef ds:uri="f76cbc13-b09c-4b82-b7e2-b288df4f8b8b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4FE1CD82-8F0C-4F4E-B540-0FD0A51082A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76cbc13-b09c-4b82-b7e2-b288df4f8b8b"/>
    <ds:schemaRef ds:uri="24dab1e2-f378-418e-ac5f-1ac0522e1f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90</TotalTime>
  <Words>137</Words>
  <Application>Microsoft Office PowerPoint</Application>
  <PresentationFormat>Widescreen</PresentationFormat>
  <Paragraphs>31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Letter-join Basic 40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Kathryn Beere</dc:creator>
  <cp:lastModifiedBy>Mrs Roberts</cp:lastModifiedBy>
  <cp:revision>166</cp:revision>
  <dcterms:created xsi:type="dcterms:W3CDTF">2023-07-14T07:17:35Z</dcterms:created>
  <dcterms:modified xsi:type="dcterms:W3CDTF">2026-02-01T09:42:01Z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0x01010020A0F903E06A18469B526D11D2D3D3CA</vt:lpwstr>
  </property>
  <property fmtid="{D5CDD505-2E9C-101B-9397-08002B2CF9AE}" pid="3" name="MediaServiceImageTags">
    <vt:lpwstr/>
  </property>
</Properties>
</file>