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55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88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0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05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7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74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33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27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7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38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66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4AC2C-9777-45AB-8647-FF798692F3BF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2EB54-4A2C-4C7D-946A-C2D8BE13B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47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ukc-powerpoint.officeapps.live.com/pods/GetClipboardImage.ashx?Id=c526b552-c1b1-425b-b7c3-97e106a2afc8&amp;DC=GUK3&amp;pkey=d08d4fbb-f60f-4620-bb1e-c5557682bfa4&amp;wdwaccluster=GUK3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6" name="AutoShape 4" descr="data:image/jpg;base64,%20/9j/4AAQSkZJRgABAQEAYABgAAD/2wBDAAUDBAQEAwUEBAQFBQUGBwwIBwcHBw8LCwkMEQ8SEhEPERETFhwXExQaFRERGCEYGh0dHx8fExciJCIeJBweHx7/2wBDAQUFBQcGBw4ICA4eFBEUHh4eHh4eHh4eHh4eHh4eHh4eHh4eHh4eHh4eHh4eHh4eHh4eHh4eHh4eHh4eHh4eHh7/wAARCABFAEU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rM8Ra7pug2QutRnKb28uGJFLyzueiRoOWY+g+p45pPFOuWfh7RJ9UvdzJHhUiT780hOFRfcnA/U8A153rlz4o8N3ul+MpdFs/E91fK0VzBbz4ltEbDRxWWflfIzuztMhGdwGFABBceONd8XG50/wzqFnpt+9lLd6bYqd0l+sb7HH2ra0KEN8rKgcqSMsO1XwjoWnePfD02q27XjXkWoQwzw6wGuJrZ4in2m3kWUsOTuGVA4Ix2NcnommX2qfEW71v4czaxZxyv9qit5U8iPTppW/wBLguIpFKhJCiP8vz7slQV5rvtP0S20/VNYv7rxbqEd1ql4kuoRaFAUh88qqKCxDtuwFHBUnA4rOdWFNXm7A2luYvw/0TQb74gX+g654Q0uF1hubrT7i0tIGs7+1M4COrKoeOSMEIyHrknmtPxrJb+E/FmkaB4avNU0y81K3uJrVBetJb3EsW0i2WOXcgdgxYfd4U49uh0Lwb4fcSXGg69rlrKGKyPDfHehySVZHBHUk4I61heJvA+uG6nu4dSHiUw3IvhBIUguoLoQmOKVWHyMVUghP3YOAcnvUZKSvFhc2NK+IkFpqVxpfiC70y4W1k8mbVNNctbxSd0nU5MLDjPLKM8lelegoyuoZWDKRkEHIIrwnTPEXhvwz8N/D3hrSPDNzqXiOzYxWOjAfvpbxY2E80wHKKPMZnZwCdwwDkVf+E3i7+zC2mPexanoltLFZ3eoWcDrY2d64+5C7dYdxClc/u3IHCthKA9oooooA8p+IlxrmseIJ20rwrb+JtM0bNpPaz3nkIZZYv3r/dYuVjdUAA/5aSdwK4rwZo+vRXFt4c0ObU9BtLqZgNLmvIr6C1jj2t9qgkUlothIXyjgMzJ8oBYVveDJviPG8+v+H9L0rUrG9X7U1tf301q0jTM0paMhWiP3wuSM/JjpiqEms6l4Z+HfjjxtPZ3ttrLymxiSW5W4ezfq370gBlWSUgYHREABwKTfUL2R6lqun23h3wlHpekx3EUcsyQvJGd87GRvnkLHlpG5+Y85NcX4l1iTRLiCG3t/mHlk7ovKJMZyhZORuGccdRjpW34d8SaZqPwd0bVPFWoNaC8solknlYB3lwPnXbnJyNwI/HHSuK1jxNoE1wITqdnPDGFije3jKKUOdzbWAw54yfWvnc5594Ss3a3l8v1JlQrVI81OLforna6NdNaT6bqAWWOORXjZEtyRImxnZmfku+4Z4Hc4FeXfsz+LtY174ueMJ7uBXg1JhNK6hgIXRisa9Tgbcjn+717VleJvGOq3epzfYrpba2MRhIt+BKCuGc5H32HBIxXP+H7+68Pag+oaG0em3Tja0lvCiErgDbwMY4HHTPPWnhcdGirO/wDSPXpZFiJRUm0vvPoj4u+FYdSsZdS064ubPVpIWt5RZT+TPfW+Czwqw58zaGKnqCMdCa8uj1bS4NOTTofEzGC6ja10DwJoVtGwa3bKobnKs53A73clAuTgkjNRXHxCvtZ8ZfC62voRLcQalMJ3M2wzMVEauBkDox69TkDrW54ts7Wz1zVNJ1V/Gf8AYun3Ze3tvDEEnmy+fiYJK8X7wIrM4VQVXrk8CvdpVI1Y80djzqkJU5unLdHq3w9vLt9LuNH1OUy6jo05sp5G6yqAGikPqWjZCT67qK8h1DxZqngMWupyabqWnrrNuFitdUuPOuo44XfYZWyfmKyjgkkAKCSRRWpFjT8N/DOTxL4Z8NXl1fWbaRHYQXMmli3aP7bdrbrGhuZVbLxpgkKFHPXpXK/Glp9N+Bup6POvmXEXiKSGd1hLIpyHB3MflyrrjOWOfqa9w+HB+x22qeHm4fSdQljRT/zwkPmxH6bX2/VDXn/xz8PaZK2rx6wWFlqlm93Y4OP+JjDEVEeexdAhAGC3lMM8kGZK8WJq+h47FcX03hXwzDeecqxaaoiWSExjaXbDDnDg/wB8Yz35BrzHw3401e+8bjTbgR/ZJppI1jEQBTbnB3dT071614nstM0rWG0vRpN+nWqIsADFgMqGYAnr87NXm2i+BDpviSLWP7XeXZK8nlGLGd2eM596+clOn7Srz79D6yjSrKhQVP5kN54j1SP4iro63eLQ3McfleQp+Upkjd1qHxn4x1XSfE8lnarH9nt1iZkMeTJuIzz24Pata58Hed4yXxF/aAGJ0m8nys/dXGM5qDxP4HOtazcah/az2/nLGvliLO3bjvnvinCeH5o32t26lTp4rkly3vzaa9DrbWcr4+8EF1CQpqBcyPa5QsWX7zdXwMZx9wHPevoXWvDS+KfiZqnm/wBrJZ2yW8M02narJZvHIYy3OwgyLhhxnjIODXkvhTwrYao2i+ILzU2sTpN7O7SHIRUihExJIORkjHy4x1+avor4d2l1Hok2qahE8N7q9y9/NE/3og+BHGfdY1jU+4NexgF+5R85j01iql+58+/tJ+EYNAGg2OlXmqX29rmeRtSvpLp1yIVAVnJIX5DxnGc0V7S+i6f4x8Y63c6hF51np3k6fbnsZVDSSkfjKi/VDRXXY5bl/wAX7/D+t2/jGFSbNYha6wqjJFvklJ8Dr5TFs/7DuewrV8WaDpvizw5NpV9l7e4UPHNEw3RuOUkRuzA4IP8ASthlVlKsoZSMEEcEVxiJeeBWKQW0994VySqQqZJ9M9QFHLwewyydACv3WI8O8TaJqHhrVV0vxJbR72YraXoTEF4OxU/wv6xnkHpkc1U+y2//AD7x/wDfNfTrLofijQvmFjq+l3adwssUo/UH+lcHqvwY0ORmfRdX1XSAekIkW4hX6LICwHsGAqHTg3do0VWolZSZ499lt/8An3j/AO+RTLiOxtoHmuFt4ok5Z3wAPxr1SP4LXJcCbxnceX/F5Wnxq34FiwH5V1Phf4X+E9Cu475refVb+M7o7nUZPNaM+qLgIh91UH3peyh/Kh+3qfzP7zg/hR4Gv9ZmttW1m3nsdAt5vtNpYyLsa9lxgSyIeVjGBhTyxAJAAGfV/GWtPo2mqtnEtzqt5J9n062J/wBbMQcZ9EUAsx7Kp9qTxH4msdGkjslSW/1WcZttOtgGnl98dEQd3YhR61B4a0S8W/fxB4gkhn1maMxokRJhsoic+VFnk5IBZyAWIHQAAWkkrIzcm3dl/wAK6OmhaDbaaspnkQF552HzTTMS0kh92YsfxorUopiCiiigDm9Q8H2L3supaNd3eg6hK26WawYKkzeskTAxufcru964bx18RfEXgG4W21JdP10bch0ha1f8fmcE/QCiigEclaftLz3kwgi8HRxMf4m1EuPy8sfzr03w43ibxjpUeoXPiIaVZy9bfTbQJKR6GWRn/NVU+9FFJDZ1Ph/w/pOgxyLptoI5JjunndjJNM3q8jEs5+prUoopiCiiigD/2Q==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6" descr="data:image/jpg;base64,%20/9j/4AAQSkZJRgABAQEAYABgAAD/2wBDAAUDBAQEAwUEBAQFBQUGBwwIBwcHBw8LCwkMEQ8SEhEPERETFhwXExQaFRERGCEYGh0dHx8fExciJCIeJBweHx7/2wBDAQUFBQcGBw4ICA4eFBEUHh4eHh4eHh4eHh4eHh4eHh4eHh4eHh4eHh4eHh4eHh4eHh4eHh4eHh4eHh4eHh4eHh7/wAARCABFAEU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rM8Ra7pug2QutRnKb28uGJFLyzueiRoOWY+g+p45pPFOuWfh7RJ9UvdzJHhUiT780hOFRfcnA/U8A153rlz4o8N3ul+MpdFs/E91fK0VzBbz4ltEbDRxWWflfIzuztMhGdwGFABBceONd8XG50/wzqFnpt+9lLd6bYqd0l+sb7HH2ra0KEN8rKgcqSMsO1XwjoWnePfD02q27XjXkWoQwzw6wGuJrZ4in2m3kWUsOTuGVA4Ix2NcnommX2qfEW71v4czaxZxyv9qit5U8iPTppW/wBLguIpFKhJCiP8vz7slQV5rvtP0S20/VNYv7rxbqEd1ql4kuoRaFAUh88qqKCxDtuwFHBUnA4rOdWFNXm7A2luYvw/0TQb74gX+g654Q0uF1hubrT7i0tIGs7+1M4COrKoeOSMEIyHrknmtPxrJb+E/FmkaB4avNU0y81K3uJrVBetJb3EsW0i2WOXcgdgxYfd4U49uh0Lwb4fcSXGg69rlrKGKyPDfHehySVZHBHUk4I61heJvA+uG6nu4dSHiUw3IvhBIUguoLoQmOKVWHyMVUghP3YOAcnvUZKSvFhc2NK+IkFpqVxpfiC70y4W1k8mbVNNctbxSd0nU5MLDjPLKM8lelegoyuoZWDKRkEHIIrwnTPEXhvwz8N/D3hrSPDNzqXiOzYxWOjAfvpbxY2E80wHKKPMZnZwCdwwDkVf+E3i7+zC2mPexanoltLFZ3eoWcDrY2d64+5C7dYdxClc/u3IHCthKA9oooooA8p+IlxrmseIJ20rwrb+JtM0bNpPaz3nkIZZYv3r/dYuVjdUAA/5aSdwK4rwZo+vRXFt4c0ObU9BtLqZgNLmvIr6C1jj2t9qgkUlothIXyjgMzJ8oBYVveDJviPG8+v+H9L0rUrG9X7U1tf301q0jTM0paMhWiP3wuSM/JjpiqEms6l4Z+HfjjxtPZ3ttrLymxiSW5W4ezfq370gBlWSUgYHREABwKTfUL2R6lqun23h3wlHpekx3EUcsyQvJGd87GRvnkLHlpG5+Y85NcX4l1iTRLiCG3t/mHlk7ovKJMZyhZORuGccdRjpW34d8SaZqPwd0bVPFWoNaC8solknlYB3lwPnXbnJyNwI/HHSuK1jxNoE1wITqdnPDGFije3jKKUOdzbWAw54yfWvnc5594Ss3a3l8v1JlQrVI81OLforna6NdNaT6bqAWWOORXjZEtyRImxnZmfku+4Z4Hc4FeXfsz+LtY174ueMJ7uBXg1JhNK6hgIXRisa9Tgbcjn+717VleJvGOq3epzfYrpba2MRhIt+BKCuGc5H32HBIxXP+H7+68Pag+oaG0em3Tja0lvCiErgDbwMY4HHTPPWnhcdGirO/wDSPXpZFiJRUm0vvPoj4u+FYdSsZdS064ubPVpIWt5RZT+TPfW+Czwqw58zaGKnqCMdCa8uj1bS4NOTTofEzGC6ja10DwJoVtGwa3bKobnKs53A73clAuTgkjNRXHxCvtZ8ZfC62voRLcQalMJ3M2wzMVEauBkDox69TkDrW54ts7Wz1zVNJ1V/Gf8AYun3Ze3tvDEEnmy+fiYJK8X7wIrM4VQVXrk8CvdpVI1Y80djzqkJU5unLdHq3w9vLt9LuNH1OUy6jo05sp5G6yqAGikPqWjZCT67qK8h1DxZqngMWupyabqWnrrNuFitdUuPOuo44XfYZWyfmKyjgkkAKCSRRWpFjT8N/DOTxL4Z8NXl1fWbaRHYQXMmli3aP7bdrbrGhuZVbLxpgkKFHPXpXK/Glp9N+Bup6POvmXEXiKSGd1hLIpyHB3MflyrrjOWOfqa9w+HB+x22qeHm4fSdQljRT/zwkPmxH6bX2/VDXn/xz8PaZK2rx6wWFlqlm93Y4OP+JjDEVEeexdAhAGC3lMM8kGZK8WJq+h47FcX03hXwzDeecqxaaoiWSExjaXbDDnDg/wB8Yz35BrzHw3401e+8bjTbgR/ZJppI1jEQBTbnB3dT071614nstM0rWG0vRpN+nWqIsADFgMqGYAnr87NXm2i+BDpviSLWP7XeXZK8nlGLGd2eM596+clOn7Srz79D6yjSrKhQVP5kN54j1SP4iro63eLQ3McfleQp+Upkjd1qHxn4x1XSfE8lnarH9nt1iZkMeTJuIzz24Pata58Hed4yXxF/aAGJ0m8nys/dXGM5qDxP4HOtazcah/az2/nLGvliLO3bjvnvinCeH5o32t26lTp4rkly3vzaa9DrbWcr4+8EF1CQpqBcyPa5QsWX7zdXwMZx9wHPevoXWvDS+KfiZqnm/wBrJZ2yW8M02narJZvHIYy3OwgyLhhxnjIODXkvhTwrYao2i+ILzU2sTpN7O7SHIRUihExJIORkjHy4x1+avor4d2l1Hok2qahE8N7q9y9/NE/3og+BHGfdY1jU+4NexgF+5R85j01iql+58+/tJ+EYNAGg2OlXmqX29rmeRtSvpLp1yIVAVnJIX5DxnGc0V7S+i6f4x8Y63c6hF51np3k6fbnsZVDSSkfjKi/VDRXXY5bl/wAX7/D+t2/jGFSbNYha6wqjJFvklJ8Dr5TFs/7DuewrV8WaDpvizw5NpV9l7e4UPHNEw3RuOUkRuzA4IP8ASthlVlKsoZSMEEcEVxiJeeBWKQW0994VySqQqZJ9M9QFHLwewyydACv3WI8O8TaJqHhrVV0vxJbR72YraXoTEF4OxU/wv6xnkHpkc1U+y2//AD7x/wDfNfTrLofijQvmFjq+l3adwssUo/UH+lcHqvwY0ORmfRdX1XSAekIkW4hX6LICwHsGAqHTg3do0VWolZSZ499lt/8An3j/AO+RTLiOxtoHmuFt4ok5Z3wAPxr1SP4LXJcCbxnceX/F5Wnxq34FiwH5V1Phf4X+E9Cu475refVb+M7o7nUZPNaM+qLgIh91UH3peyh/Kh+3qfzP7zg/hR4Gv9ZmttW1m3nsdAt5vtNpYyLsa9lxgSyIeVjGBhTyxAJAAGfV/GWtPo2mqtnEtzqt5J9n062J/wBbMQcZ9EUAsx7Kp9qTxH4msdGkjslSW/1WcZttOtgGnl98dEQd3YhR61B4a0S8W/fxB4gkhn1maMxokRJhsoic+VFnk5IBZyAWIHQAAWkkrIzcm3dl/wAK6OmhaDbaaspnkQF552HzTTMS0kh92YsfxorUopiCiiigDm9Q8H2L3supaNd3eg6hK26WawYKkzeskTAxufcru964bx18RfEXgG4W21JdP10bch0ha1f8fmcE/QCiigEclaftLz3kwgi8HRxMf4m1EuPy8sfzr03w43ibxjpUeoXPiIaVZy9bfTbQJKR6GWRn/NVU+9FFJDZ1Ph/w/pOgxyLptoI5JjunndjJNM3q8jEs5+prUoopiCiiigD/2Q=="/>
          <p:cNvSpPr>
            <a:spLocks noChangeAspect="1" noChangeArrowheads="1"/>
          </p:cNvSpPr>
          <p:nvPr/>
        </p:nvSpPr>
        <p:spPr bwMode="auto">
          <a:xfrm>
            <a:off x="51752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8" descr="data:image/jpg;base64,%20/9j/4AAQSkZJRgABAQEAYABgAAD/2wBDAAUDBAQEAwUEBAQFBQUGBwwIBwcHBw8LCwkMEQ8SEhEPERETFhwXExQaFRERGCEYGh0dHx8fExciJCIeJBweHx7/2wBDAQUFBQcGBw4ICA4eFBEUHh4eHh4eHh4eHh4eHh4eHh4eHh4eHh4eHh4eHh4eHh4eHh4eHh4eHh4eHh4eHh4eHh7/wAARCABFAEU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rM8Ra7pug2QutRnKb28uGJFLyzueiRoOWY+g+p45pPFOuWfh7RJ9UvdzJHhUiT780hOFRfcnA/U8A153rlz4o8N3ul+MpdFs/E91fK0VzBbz4ltEbDRxWWflfIzuztMhGdwGFABBceONd8XG50/wzqFnpt+9lLd6bYqd0l+sb7HH2ra0KEN8rKgcqSMsO1XwjoWnePfD02q27XjXkWoQwzw6wGuJrZ4in2m3kWUsOTuGVA4Ix2NcnommX2qfEW71v4czaxZxyv9qit5U8iPTppW/wBLguIpFKhJCiP8vz7slQV5rvtP0S20/VNYv7rxbqEd1ql4kuoRaFAUh88qqKCxDtuwFHBUnA4rOdWFNXm7A2luYvw/0TQb74gX+g654Q0uF1hubrT7i0tIGs7+1M4COrKoeOSMEIyHrknmtPxrJb+E/FmkaB4avNU0y81K3uJrVBetJb3EsW0i2WOXcgdgxYfd4U49uh0Lwb4fcSXGg69rlrKGKyPDfHehySVZHBHUk4I61heJvA+uG6nu4dSHiUw3IvhBIUguoLoQmOKVWHyMVUghP3YOAcnvUZKSvFhc2NK+IkFpqVxpfiC70y4W1k8mbVNNctbxSd0nU5MLDjPLKM8lelegoyuoZWDKRkEHIIrwnTPEXhvwz8N/D3hrSPDNzqXiOzYxWOjAfvpbxY2E80wHKKPMZnZwCdwwDkVf+E3i7+zC2mPexanoltLFZ3eoWcDrY2d64+5C7dYdxClc/u3IHCthKA9oooooA8p+IlxrmseIJ20rwrb+JtM0bNpPaz3nkIZZYv3r/dYuVjdUAA/5aSdwK4rwZo+vRXFt4c0ObU9BtLqZgNLmvIr6C1jj2t9qgkUlothIXyjgMzJ8oBYVveDJviPG8+v+H9L0rUrG9X7U1tf301q0jTM0paMhWiP3wuSM/JjpiqEms6l4Z+HfjjxtPZ3ttrLymxiSW5W4ezfq370gBlWSUgYHREABwKTfUL2R6lqun23h3wlHpekx3EUcsyQvJGd87GRvnkLHlpG5+Y85NcX4l1iTRLiCG3t/mHlk7ovKJMZyhZORuGccdRjpW34d8SaZqPwd0bVPFWoNaC8solknlYB3lwPnXbnJyNwI/HHSuK1jxNoE1wITqdnPDGFije3jKKUOdzbWAw54yfWvnc5594Ss3a3l8v1JlQrVI81OLforna6NdNaT6bqAWWOORXjZEtyRImxnZmfku+4Z4Hc4FeXfsz+LtY174ueMJ7uBXg1JhNK6hgIXRisa9Tgbcjn+717VleJvGOq3epzfYrpba2MRhIt+BKCuGc5H32HBIxXP+H7+68Pag+oaG0em3Tja0lvCiErgDbwMY4HHTPPWnhcdGirO/wDSPXpZFiJRUm0vvPoj4u+FYdSsZdS064ubPVpIWt5RZT+TPfW+Czwqw58zaGKnqCMdCa8uj1bS4NOTTofEzGC6ja10DwJoVtGwa3bKobnKs53A73clAuTgkjNRXHxCvtZ8ZfC62voRLcQalMJ3M2wzMVEauBkDox69TkDrW54ts7Wz1zVNJ1V/Gf8AYun3Ze3tvDEEnmy+fiYJK8X7wIrM4VQVXrk8CvdpVI1Y80djzqkJU5unLdHq3w9vLt9LuNH1OUy6jo05sp5G6yqAGikPqWjZCT67qK8h1DxZqngMWupyabqWnrrNuFitdUuPOuo44XfYZWyfmKyjgkkAKCSRRWpFjT8N/DOTxL4Z8NXl1fWbaRHYQXMmli3aP7bdrbrGhuZVbLxpgkKFHPXpXK/Glp9N+Bup6POvmXEXiKSGd1hLIpyHB3MflyrrjOWOfqa9w+HB+x22qeHm4fSdQljRT/zwkPmxH6bX2/VDXn/xz8PaZK2rx6wWFlqlm93Y4OP+JjDEVEeexdAhAGC3lMM8kGZK8WJq+h47FcX03hXwzDeecqxaaoiWSExjaXbDDnDg/wB8Yz35BrzHw3401e+8bjTbgR/ZJppI1jEQBTbnB3dT071614nstM0rWG0vRpN+nWqIsADFgMqGYAnr87NXm2i+BDpviSLWP7XeXZK8nlGLGd2eM596+clOn7Srz79D6yjSrKhQVP5kN54j1SP4iro63eLQ3McfleQp+Upkjd1qHxn4x1XSfE8lnarH9nt1iZkMeTJuIzz24Pata58Hed4yXxF/aAGJ0m8nys/dXGM5qDxP4HOtazcah/az2/nLGvliLO3bjvnvinCeH5o32t26lTp4rkly3vzaa9DrbWcr4+8EF1CQpqBcyPa5QsWX7zdXwMZx9wHPevoXWvDS+KfiZqnm/wBrJZ2yW8M02narJZvHIYy3OwgyLhhxnjIODXkvhTwrYao2i+ILzU2sTpN7O7SHIRUihExJIORkjHy4x1+avor4d2l1Hok2qahE8N7q9y9/NE/3og+BHGfdY1jU+4NexgF+5R85j01iql+58+/tJ+EYNAGg2OlXmqX29rmeRtSvpLp1yIVAVnJIX5DxnGc0V7S+i6f4x8Y63c6hF51np3k6fbnsZVDSSkfjKi/VDRXXY5bl/wAX7/D+t2/jGFSbNYha6wqjJFvklJ8Dr5TFs/7DuewrV8WaDpvizw5NpV9l7e4UPHNEw3RuOUkRuzA4IP8ASthlVlKsoZSMEEcEVxiJeeBWKQW0994VySqQqZJ9M9QFHLwewyydACv3WI8O8TaJqHhrVV0vxJbR72YraXoTEF4OxU/wv6xnkHpkc1U+y2//AD7x/wDfNfTrLofijQvmFjq+l3adwssUo/UH+lcHqvwY0ORmfRdX1XSAekIkW4hX6LICwHsGAqHTg3do0VWolZSZ499lt/8An3j/AO+RTLiOxtoHmuFt4ok5Z3wAPxr1SP4LXJcCbxnceX/F5Wnxq34FiwH5V1Phf4X+E9Cu475refVb+M7o7nUZPNaM+qLgIh91UH3peyh/Kh+3qfzP7zg/hR4Gv9ZmttW1m3nsdAt5vtNpYyLsa9lxgSyIeVjGBhTyxAJAAGfV/GWtPo2mqtnEtzqt5J9n062J/wBbMQcZ9EUAsx7Kp9qTxH4msdGkjslSW/1WcZttOtgGnl98dEQd3YhR61B4a0S8W/fxB4gkhn1maMxokRJhsoic+VFnk5IBZyAWIHQAAWkkrIzcm3dl/wAK6OmhaDbaaspnkQF552HzTTMS0kh92YsfxorUopiCiiigDm9Q8H2L3supaNd3eg6hK26WawYKkzeskTAxufcru964bx18RfEXgG4W21JdP10bch0ha1f8fmcE/QCiigEclaftLz3kwgi8HRxMf4m1EuPy8sfzr03w43ibxjpUeoXPiIaVZy9bfTbQJKR6GWRn/NVU+9FFJDZ1Ph/w/pOgxyLptoI5JjunndjJNM3q8jEs5+prUoopiCiiigD/2Q=="/>
          <p:cNvSpPr>
            <a:spLocks noChangeAspect="1" noChangeArrowheads="1"/>
          </p:cNvSpPr>
          <p:nvPr/>
        </p:nvSpPr>
        <p:spPr bwMode="auto">
          <a:xfrm>
            <a:off x="66992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7" name="Picture 2" descr="New Image schoo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711" y="173074"/>
            <a:ext cx="423803" cy="42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282" y="5513292"/>
            <a:ext cx="1821067" cy="1006554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930689"/>
              </p:ext>
            </p:extLst>
          </p:nvPr>
        </p:nvGraphicFramePr>
        <p:xfrm>
          <a:off x="517524" y="1225118"/>
          <a:ext cx="4502151" cy="2624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2151">
                  <a:extLst>
                    <a:ext uri="{9D8B030D-6E8A-4147-A177-3AD203B41FA5}">
                      <a16:colId xmlns:a16="http://schemas.microsoft.com/office/drawing/2014/main" val="1565366700"/>
                    </a:ext>
                  </a:extLst>
                </a:gridCol>
              </a:tblGrid>
              <a:tr h="262427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056323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8373" y="1358283"/>
            <a:ext cx="1952625" cy="23431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533" y="1358283"/>
            <a:ext cx="1952625" cy="234315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265714" y="3244335"/>
            <a:ext cx="9840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self portrait</a:t>
            </a:r>
            <a:endParaRPr lang="en-GB" sz="12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578434"/>
              </p:ext>
            </p:extLst>
          </p:nvPr>
        </p:nvGraphicFramePr>
        <p:xfrm>
          <a:off x="517524" y="3978965"/>
          <a:ext cx="450215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2151">
                  <a:extLst>
                    <a:ext uri="{9D8B030D-6E8A-4147-A177-3AD203B41FA5}">
                      <a16:colId xmlns:a16="http://schemas.microsoft.com/office/drawing/2014/main" val="1290081349"/>
                    </a:ext>
                  </a:extLst>
                </a:gridCol>
              </a:tblGrid>
              <a:tr h="64451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Laurence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Stephen Lowry was a famous English painter. He was born on 1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November 1887, during the Victorian age. Lowry was born in a town in Manchester called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</a:rPr>
                        <a:t>Stretford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372460"/>
                  </a:ext>
                </a:extLst>
              </a:tr>
            </a:tbl>
          </a:graphicData>
        </a:graphic>
      </p:graphicFrame>
      <p:sp>
        <p:nvSpPr>
          <p:cNvPr id="21" name="Flowchart: Alternate Process 20"/>
          <p:cNvSpPr/>
          <p:nvPr/>
        </p:nvSpPr>
        <p:spPr>
          <a:xfrm>
            <a:off x="5770313" y="5405530"/>
            <a:ext cx="3928201" cy="122846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Lowry’s art work was different to that of the other artists of that time. His paintings showed life in an industrial town and the figures in his paintings were known as </a:t>
            </a:r>
            <a:r>
              <a:rPr lang="en-US" sz="1400" i="1" dirty="0">
                <a:solidFill>
                  <a:schemeClr val="tx1"/>
                </a:solidFill>
              </a:rPr>
              <a:t>matchstick men </a:t>
            </a:r>
            <a:r>
              <a:rPr lang="en-US" sz="1400" dirty="0">
                <a:solidFill>
                  <a:schemeClr val="tx1"/>
                </a:solidFill>
              </a:rPr>
              <a:t>because of the way he painted them.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64480" y="1085850"/>
            <a:ext cx="2055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</a:t>
            </a:r>
            <a:endParaRPr lang="en-GB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9109"/>
              </p:ext>
            </p:extLst>
          </p:nvPr>
        </p:nvGraphicFramePr>
        <p:xfrm>
          <a:off x="5260891" y="1358283"/>
          <a:ext cx="6508758" cy="3939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3916">
                  <a:extLst>
                    <a:ext uri="{9D8B030D-6E8A-4147-A177-3AD203B41FA5}">
                      <a16:colId xmlns:a16="http://schemas.microsoft.com/office/drawing/2014/main" val="1899133431"/>
                    </a:ext>
                  </a:extLst>
                </a:gridCol>
                <a:gridCol w="5524842">
                  <a:extLst>
                    <a:ext uri="{9D8B030D-6E8A-4147-A177-3AD203B41FA5}">
                      <a16:colId xmlns:a16="http://schemas.microsoft.com/office/drawing/2014/main" val="2705509387"/>
                    </a:ext>
                  </a:extLst>
                </a:gridCol>
              </a:tblGrid>
              <a:tr h="29127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808629"/>
                  </a:ext>
                </a:extLst>
              </a:tr>
              <a:tr h="343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artist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</a:rPr>
                        <a:t>a person who does something with a great deal of skill or talent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264620"/>
                  </a:ext>
                </a:extLst>
              </a:tr>
              <a:tr h="482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Lowry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Lowry is famous for painting scenes of life in the industrial districts of North West England in the mid-20th century.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727625"/>
                  </a:ext>
                </a:extLst>
              </a:tr>
              <a:tr h="291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compare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to note or describe the similarities or differences of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37632"/>
                  </a:ext>
                </a:extLst>
              </a:tr>
              <a:tr h="233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similarities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 specific point or instance of likeness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875648"/>
                  </a:ext>
                </a:extLst>
              </a:tr>
              <a:tr h="291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differences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 particular instance of differing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580268"/>
                  </a:ext>
                </a:extLst>
              </a:tr>
              <a:tr h="291273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seascape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</a:rPr>
                        <a:t>a view of the ocean or a representation of it, such as a painting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853514"/>
                  </a:ext>
                </a:extLst>
              </a:tr>
              <a:tr h="291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industrial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having to do with the making of goods and services by industry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249785"/>
                  </a:ext>
                </a:extLst>
              </a:tr>
              <a:tr h="364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background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the part of a picture or scene that is towards the back or seems to be furthest away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29804"/>
                  </a:ext>
                </a:extLst>
              </a:tr>
              <a:tr h="482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perspective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 way of showing objects on the flat surface of a picture so that they seem the correct size and distance from one another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17793"/>
                  </a:ext>
                </a:extLst>
              </a:tr>
              <a:tr h="546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matchstick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figures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Characterised by Lowry – people represented simple shapes, thin black legs with curved feet, simple block colours. Simplicity of them allowed Lowry to make his paintings look busy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4555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419656"/>
              </p:ext>
            </p:extLst>
          </p:nvPr>
        </p:nvGraphicFramePr>
        <p:xfrm>
          <a:off x="517524" y="4802818"/>
          <a:ext cx="4502152" cy="1831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076">
                  <a:extLst>
                    <a:ext uri="{9D8B030D-6E8A-4147-A177-3AD203B41FA5}">
                      <a16:colId xmlns:a16="http://schemas.microsoft.com/office/drawing/2014/main" val="2130834560"/>
                    </a:ext>
                  </a:extLst>
                </a:gridCol>
                <a:gridCol w="2251076">
                  <a:extLst>
                    <a:ext uri="{9D8B030D-6E8A-4147-A177-3AD203B41FA5}">
                      <a16:colId xmlns:a16="http://schemas.microsoft.com/office/drawing/2014/main" val="1249625923"/>
                    </a:ext>
                  </a:extLst>
                </a:gridCol>
              </a:tblGrid>
              <a:tr h="1831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115463"/>
                  </a:ext>
                </a:extLst>
              </a:tr>
            </a:tbl>
          </a:graphicData>
        </a:graphic>
      </p:graphicFrame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410" y="4922375"/>
            <a:ext cx="1847904" cy="157202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68887" y="4932392"/>
            <a:ext cx="1847905" cy="1572023"/>
          </a:xfrm>
          <a:prstGeom prst="rect">
            <a:avLst/>
          </a:prstGeom>
        </p:spPr>
      </p:pic>
      <p:sp>
        <p:nvSpPr>
          <p:cNvPr id="22" name="Flowchart: Alternate Process 21">
            <a:extLst>
              <a:ext uri="{FF2B5EF4-FFF2-40B4-BE49-F238E27FC236}">
                <a16:creationId xmlns:a16="http://schemas.microsoft.com/office/drawing/2014/main" id="{038E3868-4D7A-4CD8-AF9F-B6C67A0EBB6B}"/>
              </a:ext>
            </a:extLst>
          </p:cNvPr>
          <p:cNvSpPr/>
          <p:nvPr/>
        </p:nvSpPr>
        <p:spPr>
          <a:xfrm>
            <a:off x="2864167" y="160337"/>
            <a:ext cx="6253707" cy="449279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GB" sz="1200" b="1" dirty="0">
                <a:solidFill>
                  <a:srgbClr val="000000"/>
                </a:solidFill>
              </a:rPr>
              <a:t>                 St. Mary’s Church of England Primary School and Nursery</a:t>
            </a:r>
            <a:r>
              <a:rPr lang="en-GB" sz="1200" dirty="0">
                <a:solidFill>
                  <a:srgbClr val="000000"/>
                </a:solidFill>
              </a:rPr>
              <a:t>​</a:t>
            </a:r>
          </a:p>
          <a:p>
            <a:pPr algn="ctr" fontAlgn="base"/>
            <a:r>
              <a:rPr lang="en-GB" sz="1200" dirty="0">
                <a:solidFill>
                  <a:srgbClr val="000000"/>
                </a:solidFill>
              </a:rPr>
              <a:t>       Be the BEST you can be</a:t>
            </a:r>
            <a:r>
              <a:rPr lang="en-US" sz="1200" dirty="0">
                <a:solidFill>
                  <a:srgbClr val="000000"/>
                </a:solidFill>
              </a:rPr>
              <a:t>​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AE57514-04F6-4019-A643-E8EF7CF57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692353"/>
              </p:ext>
            </p:extLst>
          </p:nvPr>
        </p:nvGraphicFramePr>
        <p:xfrm>
          <a:off x="1562470" y="719666"/>
          <a:ext cx="8824404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468">
                  <a:extLst>
                    <a:ext uri="{9D8B030D-6E8A-4147-A177-3AD203B41FA5}">
                      <a16:colId xmlns:a16="http://schemas.microsoft.com/office/drawing/2014/main" val="3857537642"/>
                    </a:ext>
                  </a:extLst>
                </a:gridCol>
                <a:gridCol w="2941468">
                  <a:extLst>
                    <a:ext uri="{9D8B030D-6E8A-4147-A177-3AD203B41FA5}">
                      <a16:colId xmlns:a16="http://schemas.microsoft.com/office/drawing/2014/main" val="3187624686"/>
                    </a:ext>
                  </a:extLst>
                </a:gridCol>
                <a:gridCol w="2941468">
                  <a:extLst>
                    <a:ext uri="{9D8B030D-6E8A-4147-A177-3AD203B41FA5}">
                      <a16:colId xmlns:a16="http://schemas.microsoft.com/office/drawing/2014/main" val="1426551004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Year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LS Lowry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111317"/>
                  </a:ext>
                </a:extLst>
              </a:tr>
            </a:tbl>
          </a:graphicData>
        </a:graphic>
      </p:graphicFrame>
      <p:pic>
        <p:nvPicPr>
          <p:cNvPr id="24" name="Picture 2" descr="New Image school logo">
            <a:extLst>
              <a:ext uri="{FF2B5EF4-FFF2-40B4-BE49-F238E27FC236}">
                <a16:creationId xmlns:a16="http://schemas.microsoft.com/office/drawing/2014/main" id="{393A6CFE-CD30-4BFC-A588-B636CE17E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84" y="219681"/>
            <a:ext cx="423803" cy="42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437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6cbc13-b09c-4b82-b7e2-b288df4f8b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A0F903E06A18469B526D11D2D3D3CA" ma:contentTypeVersion="15" ma:contentTypeDescription="Create a new document." ma:contentTypeScope="" ma:versionID="3a3a5c45612b60cf376208000f104875">
  <xsd:schema xmlns:xsd="http://www.w3.org/2001/XMLSchema" xmlns:xs="http://www.w3.org/2001/XMLSchema" xmlns:p="http://schemas.microsoft.com/office/2006/metadata/properties" xmlns:ns3="f76cbc13-b09c-4b82-b7e2-b288df4f8b8b" targetNamespace="http://schemas.microsoft.com/office/2006/metadata/properties" ma:root="true" ma:fieldsID="02a9810a1d5273b55423a341e37ee446" ns3:_="">
    <xsd:import namespace="f76cbc13-b09c-4b82-b7e2-b288df4f8b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cbc13-b09c-4b82-b7e2-b288df4f8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04F278-EE8D-4C5D-A46E-16C5CBD41E41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f76cbc13-b09c-4b82-b7e2-b288df4f8b8b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6D8D606-8A0F-4911-92E6-D210F0DF2D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506B75-9B20-401C-A209-3C32C3CA3F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6cbc13-b09c-4b82-b7e2-b288df4f8b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272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Roberts</dc:creator>
  <cp:lastModifiedBy>Mrs Roberts</cp:lastModifiedBy>
  <cp:revision>15</cp:revision>
  <dcterms:created xsi:type="dcterms:W3CDTF">2023-02-16T22:06:10Z</dcterms:created>
  <dcterms:modified xsi:type="dcterms:W3CDTF">2024-02-05T21:29:22Z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0x01010020A0F903E06A18469B526D11D2D3D3CA</vt:lpwstr>
  </property>
</Properties>
</file>