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0E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E6328-8EA4-357C-C712-2B86AA10E045}" v="52" dt="2025-01-07T12:19:39.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85" d="100"/>
          <a:sy n="85" d="100"/>
        </p:scale>
        <p:origin x="54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5715-900B-83C9-29D4-EB13E6585A3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A66EA1D-B934-DFAD-00DA-B72432908B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3020538-D1CF-5361-CAFD-7A9B68D68007}"/>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5" name="Footer Placeholder 4">
            <a:extLst>
              <a:ext uri="{FF2B5EF4-FFF2-40B4-BE49-F238E27FC236}">
                <a16:creationId xmlns:a16="http://schemas.microsoft.com/office/drawing/2014/main" id="{FAD3964E-769D-D388-CAC9-BD3F2DCEB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7E35C-7EA0-75D0-F0A6-97D16589228B}"/>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235331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0739-2B98-DCAD-2B0D-40A6E3A3ED4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65211A6-7928-B7D6-7DDE-0348A787BB3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FC2CD0-C6B1-D384-D9BC-37CFDE226090}"/>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5" name="Footer Placeholder 4">
            <a:extLst>
              <a:ext uri="{FF2B5EF4-FFF2-40B4-BE49-F238E27FC236}">
                <a16:creationId xmlns:a16="http://schemas.microsoft.com/office/drawing/2014/main" id="{68593152-7714-CA93-ECFE-B06A132F73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DB6F88-51A5-0854-291B-F6823C81707B}"/>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133157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29DFF9-3AB1-6D41-1ADA-5D209A7F897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42951C6-D6CF-502E-0DBF-E8B8D7D7848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E73111A-C9B3-6A55-7CB5-673217BBE039}"/>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5" name="Footer Placeholder 4">
            <a:extLst>
              <a:ext uri="{FF2B5EF4-FFF2-40B4-BE49-F238E27FC236}">
                <a16:creationId xmlns:a16="http://schemas.microsoft.com/office/drawing/2014/main" id="{2147367E-EDDE-0948-A6A9-1AE992914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4BA9A3-1C77-179C-3C01-1D8D6C50AA8F}"/>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394325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864F-2518-AE25-F0F2-73079D96F1E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D4C811-CEA4-6AED-6EC8-3156F73D6F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F5CFCA-1904-DBEB-1909-B96CADA9B5E0}"/>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5" name="Footer Placeholder 4">
            <a:extLst>
              <a:ext uri="{FF2B5EF4-FFF2-40B4-BE49-F238E27FC236}">
                <a16:creationId xmlns:a16="http://schemas.microsoft.com/office/drawing/2014/main" id="{E3910355-C24F-76FB-D4DB-A7DBEBBBD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711AC6-3283-D843-115A-BBD0F2EF4C15}"/>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242469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5E7C-E5B5-DD8B-E65E-7E9C2B34B7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FABC85B-88A7-029E-069C-71C0A0319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CBE35A-A4D8-AAA9-87C7-5897DADC0725}"/>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5" name="Footer Placeholder 4">
            <a:extLst>
              <a:ext uri="{FF2B5EF4-FFF2-40B4-BE49-F238E27FC236}">
                <a16:creationId xmlns:a16="http://schemas.microsoft.com/office/drawing/2014/main" id="{B2EC9342-28FE-6EF7-0B70-04F9668A99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306D37-DFEB-7D41-2BF2-96B690FFC308}"/>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77398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BDCC-7718-4EAD-4649-20BBAE286D0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ADCDFFC-35C6-2BA8-3D6A-B840D278DA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A8E93A-D3CE-BB0A-B8D4-B252570F3F9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85B544C-0014-444E-8A5D-4F0531F44A74}"/>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6" name="Footer Placeholder 5">
            <a:extLst>
              <a:ext uri="{FF2B5EF4-FFF2-40B4-BE49-F238E27FC236}">
                <a16:creationId xmlns:a16="http://schemas.microsoft.com/office/drawing/2014/main" id="{D85241AC-9CC9-58FD-AB45-26BB369C7E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F81C2D-FCED-5052-8365-B8E0C1925DB2}"/>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237053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6BF1-B366-B784-6DC2-2610B46A6D6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58C50EB-A36F-D3ED-BFF7-A1882DD2A1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D8557F-409E-51B6-B40D-C7DC37C880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C686D9B-AD4F-C1F4-329F-C13C7D602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B1789F-61BA-70DC-D76D-0F8A3775C5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3A9501F-749A-3539-A458-13CAE2B6F53F}"/>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8" name="Footer Placeholder 7">
            <a:extLst>
              <a:ext uri="{FF2B5EF4-FFF2-40B4-BE49-F238E27FC236}">
                <a16:creationId xmlns:a16="http://schemas.microsoft.com/office/drawing/2014/main" id="{0FDDA3B6-FD54-813F-E65E-B7B7AD025D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98E2AF-AD60-26CD-C3A3-0CD60CD3F20B}"/>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38326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637D-1FAB-38C5-D5EF-0E5D87B7336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BB748E6-81A1-A9FE-91E1-56131E726C13}"/>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4" name="Footer Placeholder 3">
            <a:extLst>
              <a:ext uri="{FF2B5EF4-FFF2-40B4-BE49-F238E27FC236}">
                <a16:creationId xmlns:a16="http://schemas.microsoft.com/office/drawing/2014/main" id="{2583871C-4BB5-293C-E0DB-8EEE5F2320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14390F-C7D7-6CF9-CF5E-99B845DDF258}"/>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137632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DBA3A-6B64-CC4F-EA5A-50D92C068DE0}"/>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3" name="Footer Placeholder 2">
            <a:extLst>
              <a:ext uri="{FF2B5EF4-FFF2-40B4-BE49-F238E27FC236}">
                <a16:creationId xmlns:a16="http://schemas.microsoft.com/office/drawing/2014/main" id="{73D3C81D-53EC-A261-2126-E4ADC83393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F4CD9D-9881-A4CC-EB7A-CE17798D5BCD}"/>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427331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EC50-E3F1-8374-AA1C-AE5ABEA084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A77361B-DCE1-416C-E9BC-2F485A36B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C0C22DD-EE92-E1E4-BBB7-0F5325866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D3BF7F-B808-2992-8B31-175ACCB93997}"/>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6" name="Footer Placeholder 5">
            <a:extLst>
              <a:ext uri="{FF2B5EF4-FFF2-40B4-BE49-F238E27FC236}">
                <a16:creationId xmlns:a16="http://schemas.microsoft.com/office/drawing/2014/main" id="{48DB37F3-DC6E-1888-5ED8-AAB1FC2ECB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1F9417-8F97-2D76-ADF5-8AB47F36E6E8}"/>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207859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8FA4-DD3F-86DD-AD77-4976E9EC12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6E8A9E0-73E1-ED5D-2E32-5CDC2BD10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5357F2-F458-1D92-A1A4-54BD4DA67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82DD17-901C-3A90-1223-B76A52E8977D}"/>
              </a:ext>
            </a:extLst>
          </p:cNvPr>
          <p:cNvSpPr>
            <a:spLocks noGrp="1"/>
          </p:cNvSpPr>
          <p:nvPr>
            <p:ph type="dt" sz="half" idx="10"/>
          </p:nvPr>
        </p:nvSpPr>
        <p:spPr/>
        <p:txBody>
          <a:bodyPr/>
          <a:lstStyle/>
          <a:p>
            <a:fld id="{A0C932AC-DD7A-4B6E-A34C-71062CB31E0F}" type="datetimeFigureOut">
              <a:rPr lang="en-GB" smtClean="0"/>
              <a:t>01/02/2026</a:t>
            </a:fld>
            <a:endParaRPr lang="en-GB"/>
          </a:p>
        </p:txBody>
      </p:sp>
      <p:sp>
        <p:nvSpPr>
          <p:cNvPr id="6" name="Footer Placeholder 5">
            <a:extLst>
              <a:ext uri="{FF2B5EF4-FFF2-40B4-BE49-F238E27FC236}">
                <a16:creationId xmlns:a16="http://schemas.microsoft.com/office/drawing/2014/main" id="{B3858F8C-B10E-895F-FA40-1F898A7831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044EF9-9AAF-D1C1-51BD-80B5238A991B}"/>
              </a:ext>
            </a:extLst>
          </p:cNvPr>
          <p:cNvSpPr>
            <a:spLocks noGrp="1"/>
          </p:cNvSpPr>
          <p:nvPr>
            <p:ph type="sldNum" sz="quarter" idx="12"/>
          </p:nvPr>
        </p:nvSpPr>
        <p:spPr/>
        <p:txBody>
          <a:bodyPr/>
          <a:lstStyle/>
          <a:p>
            <a:fld id="{7DCFE47C-DB35-45CC-AF61-7532CA0DE76A}" type="slidenum">
              <a:rPr lang="en-GB" smtClean="0"/>
              <a:t>‹#›</a:t>
            </a:fld>
            <a:endParaRPr lang="en-GB"/>
          </a:p>
        </p:txBody>
      </p:sp>
    </p:spTree>
    <p:extLst>
      <p:ext uri="{BB962C8B-B14F-4D97-AF65-F5344CB8AC3E}">
        <p14:creationId xmlns:p14="http://schemas.microsoft.com/office/powerpoint/2010/main" val="21011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FAC3EA-557D-2899-402C-196EF55A69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9C8744A-F9E5-7356-58EC-0D99296B4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724B27-A04F-EE3C-A94E-F67252101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932AC-DD7A-4B6E-A34C-71062CB31E0F}" type="datetimeFigureOut">
              <a:rPr lang="en-GB" smtClean="0"/>
              <a:t>01/02/2026</a:t>
            </a:fld>
            <a:endParaRPr lang="en-GB"/>
          </a:p>
        </p:txBody>
      </p:sp>
      <p:sp>
        <p:nvSpPr>
          <p:cNvPr id="5" name="Footer Placeholder 4">
            <a:extLst>
              <a:ext uri="{FF2B5EF4-FFF2-40B4-BE49-F238E27FC236}">
                <a16:creationId xmlns:a16="http://schemas.microsoft.com/office/drawing/2014/main" id="{D94E99C5-930E-2116-ACC1-1B9502F53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3CC308-AE1F-80AF-5E77-C3C3464D2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FE47C-DB35-45CC-AF61-7532CA0DE76A}" type="slidenum">
              <a:rPr lang="en-GB" smtClean="0"/>
              <a:t>‹#›</a:t>
            </a:fld>
            <a:endParaRPr lang="en-GB"/>
          </a:p>
        </p:txBody>
      </p:sp>
    </p:spTree>
    <p:extLst>
      <p:ext uri="{BB962C8B-B14F-4D97-AF65-F5344CB8AC3E}">
        <p14:creationId xmlns:p14="http://schemas.microsoft.com/office/powerpoint/2010/main" val="4166875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hyperlink" Target="https://www.collinsdictionary.com/dictionary/english/example"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79">
            <a:extLst>
              <a:ext uri="{FF2B5EF4-FFF2-40B4-BE49-F238E27FC236}">
                <a16:creationId xmlns:a16="http://schemas.microsoft.com/office/drawing/2014/main" id="{EB74E437-E38C-B9CF-D3EF-E22BEBB688D4}"/>
              </a:ext>
            </a:extLst>
          </p:cNvPr>
          <p:cNvSpPr/>
          <p:nvPr/>
        </p:nvSpPr>
        <p:spPr>
          <a:xfrm>
            <a:off x="4292600" y="210430"/>
            <a:ext cx="3606800" cy="632143"/>
          </a:xfrm>
          <a:prstGeom prst="roundRect">
            <a:avLst/>
          </a:prstGeom>
          <a:solidFill>
            <a:srgbClr val="FF9933"/>
          </a:solidFill>
          <a:ln w="28575">
            <a:solidFill>
              <a:schemeClr val="tx1"/>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Self Portraits</a:t>
            </a:r>
            <a:endParaRPr lang="en-GB" sz="1100" b="1" dirty="0">
              <a:solidFill>
                <a:schemeClr val="tx1"/>
              </a:solidFill>
              <a:effectLst/>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8C88F8F-6AF3-50EC-4B70-2D995338FFD8}"/>
              </a:ext>
            </a:extLst>
          </p:cNvPr>
          <p:cNvGraphicFramePr>
            <a:graphicFrameLocks noGrp="1"/>
          </p:cNvGraphicFramePr>
          <p:nvPr>
            <p:extLst>
              <p:ext uri="{D42A27DB-BD31-4B8C-83A1-F6EECF244321}">
                <p14:modId xmlns:p14="http://schemas.microsoft.com/office/powerpoint/2010/main" val="3388893096"/>
              </p:ext>
            </p:extLst>
          </p:nvPr>
        </p:nvGraphicFramePr>
        <p:xfrm>
          <a:off x="7836638" y="1107208"/>
          <a:ext cx="3909680" cy="4194009"/>
        </p:xfrm>
        <a:graphic>
          <a:graphicData uri="http://schemas.openxmlformats.org/drawingml/2006/table">
            <a:tbl>
              <a:tblPr bandRow="1">
                <a:tableStyleId>{5DA37D80-6434-44D0-A028-1B22A696006F}</a:tableStyleId>
              </a:tblPr>
              <a:tblGrid>
                <a:gridCol w="790388">
                  <a:extLst>
                    <a:ext uri="{9D8B030D-6E8A-4147-A177-3AD203B41FA5}">
                      <a16:colId xmlns:a16="http://schemas.microsoft.com/office/drawing/2014/main" val="92815288"/>
                    </a:ext>
                  </a:extLst>
                </a:gridCol>
                <a:gridCol w="3119292">
                  <a:extLst>
                    <a:ext uri="{9D8B030D-6E8A-4147-A177-3AD203B41FA5}">
                      <a16:colId xmlns:a16="http://schemas.microsoft.com/office/drawing/2014/main" val="2107234758"/>
                    </a:ext>
                  </a:extLst>
                </a:gridCol>
              </a:tblGrid>
              <a:tr h="172935">
                <a:tc gridSpan="2">
                  <a:txBody>
                    <a:bodyPr/>
                    <a:lstStyle/>
                    <a:p>
                      <a:pPr algn="ctr">
                        <a:lnSpc>
                          <a:spcPct val="107000"/>
                        </a:lnSpc>
                        <a:spcAft>
                          <a:spcPts val="800"/>
                        </a:spcAft>
                      </a:pPr>
                      <a:r>
                        <a:rPr lang="en-GB" sz="1000" dirty="0">
                          <a:effectLst/>
                        </a:rPr>
                        <a:t>Key Vocabulary</a:t>
                      </a:r>
                      <a:endParaRPr lang="en-GB" sz="11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1599716023"/>
                  </a:ext>
                </a:extLst>
              </a:tr>
              <a:tr h="0">
                <a:tc>
                  <a:txBody>
                    <a:bodyPr/>
                    <a:lstStyle/>
                    <a:p>
                      <a:pPr algn="ctr">
                        <a:lnSpc>
                          <a:spcPct val="107000"/>
                        </a:lnSpc>
                        <a:spcAft>
                          <a:spcPts val="800"/>
                        </a:spcAft>
                      </a:pPr>
                      <a:r>
                        <a:rPr lang="en-GB" sz="1200">
                          <a:effectLst/>
                        </a:rPr>
                        <a:t>portrait</a:t>
                      </a:r>
                      <a:endParaRPr lang="en-GB" sz="11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highlight>
                            <a:srgbClr val="FFFFFF"/>
                          </a:highlight>
                        </a:rPr>
                        <a:t>A </a:t>
                      </a:r>
                      <a:r>
                        <a:rPr lang="en-GB" sz="1000" b="1" u="none" kern="1200" dirty="0">
                          <a:solidFill>
                            <a:schemeClr val="tx1"/>
                          </a:solidFill>
                          <a:effectLst/>
                          <a:highlight>
                            <a:srgbClr val="FFFFFF"/>
                          </a:highlight>
                        </a:rPr>
                        <a:t>portrait</a:t>
                      </a:r>
                      <a:r>
                        <a:rPr lang="en-GB" sz="1000" u="none" kern="1200" dirty="0">
                          <a:solidFill>
                            <a:schemeClr val="tx1"/>
                          </a:solidFill>
                          <a:effectLst/>
                          <a:highlight>
                            <a:srgbClr val="FFFFFF"/>
                          </a:highlight>
                        </a:rPr>
                        <a:t> is a painting, drawing, or photograph of a particular person.</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1138937273"/>
                  </a:ext>
                </a:extLst>
              </a:tr>
              <a:tr h="0">
                <a:tc>
                  <a:txBody>
                    <a:bodyPr/>
                    <a:lstStyle/>
                    <a:p>
                      <a:pPr algn="ctr">
                        <a:lnSpc>
                          <a:spcPct val="107000"/>
                        </a:lnSpc>
                        <a:spcAft>
                          <a:spcPts val="800"/>
                        </a:spcAft>
                      </a:pPr>
                      <a:r>
                        <a:rPr lang="en-GB" sz="1000" dirty="0">
                          <a:effectLst/>
                        </a:rPr>
                        <a:t>self portrait</a:t>
                      </a:r>
                      <a:endParaRPr lang="en-GB" sz="10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rPr>
                        <a:t>A </a:t>
                      </a:r>
                      <a:r>
                        <a:rPr lang="en-GB" sz="1000" b="1" u="none" kern="1200" dirty="0">
                          <a:solidFill>
                            <a:schemeClr val="tx1"/>
                          </a:solidFill>
                          <a:effectLst/>
                        </a:rPr>
                        <a:t>self-portrait</a:t>
                      </a:r>
                      <a:r>
                        <a:rPr lang="en-GB" sz="1000" u="none" kern="1200" dirty="0">
                          <a:solidFill>
                            <a:schemeClr val="tx1"/>
                          </a:solidFill>
                          <a:effectLst/>
                        </a:rPr>
                        <a:t> is a </a:t>
                      </a:r>
                      <a:r>
                        <a:rPr lang="en-GB" sz="1000" u="none" strike="noStrike" kern="1200" dirty="0">
                          <a:solidFill>
                            <a:schemeClr val="tx1"/>
                          </a:solidFill>
                          <a:effectLst/>
                        </a:rPr>
                        <a:t>drawing</a:t>
                      </a:r>
                      <a:r>
                        <a:rPr lang="en-GB" sz="1000" u="none" kern="1200" dirty="0">
                          <a:solidFill>
                            <a:schemeClr val="tx1"/>
                          </a:solidFill>
                          <a:effectLst/>
                        </a:rPr>
                        <a:t>, </a:t>
                      </a:r>
                      <a:r>
                        <a:rPr lang="en-GB" sz="1000" u="none" strike="noStrike" kern="1200" dirty="0">
                          <a:solidFill>
                            <a:schemeClr val="tx1"/>
                          </a:solidFill>
                          <a:effectLst/>
                        </a:rPr>
                        <a:t>painting</a:t>
                      </a:r>
                      <a:r>
                        <a:rPr lang="en-GB" sz="1000" u="none" kern="1200" dirty="0">
                          <a:solidFill>
                            <a:schemeClr val="tx1"/>
                          </a:solidFill>
                          <a:effectLst/>
                        </a:rPr>
                        <a:t>, or </a:t>
                      </a:r>
                      <a:r>
                        <a:rPr lang="en-GB" sz="1000" u="none" strike="noStrike" kern="1200" dirty="0">
                          <a:solidFill>
                            <a:schemeClr val="tx1"/>
                          </a:solidFill>
                          <a:effectLst/>
                        </a:rPr>
                        <a:t>written</a:t>
                      </a:r>
                      <a:r>
                        <a:rPr lang="en-GB" sz="1000" u="none" kern="1200" dirty="0">
                          <a:solidFill>
                            <a:schemeClr val="tx1"/>
                          </a:solidFill>
                          <a:effectLst/>
                        </a:rPr>
                        <a:t> </a:t>
                      </a:r>
                      <a:r>
                        <a:rPr lang="en-GB" sz="1000" u="none" strike="noStrike" kern="1200" dirty="0">
                          <a:solidFill>
                            <a:schemeClr val="tx1"/>
                          </a:solidFill>
                          <a:effectLst/>
                        </a:rPr>
                        <a:t>description</a:t>
                      </a:r>
                      <a:r>
                        <a:rPr lang="en-GB" sz="1000" u="none" kern="1200" dirty="0">
                          <a:solidFill>
                            <a:schemeClr val="tx1"/>
                          </a:solidFill>
                          <a:effectLst/>
                        </a:rPr>
                        <a:t> that you do of yourself.</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35301812"/>
                  </a:ext>
                </a:extLst>
              </a:tr>
              <a:tr h="0">
                <a:tc>
                  <a:txBody>
                    <a:bodyPr/>
                    <a:lstStyle/>
                    <a:p>
                      <a:pPr algn="ctr">
                        <a:lnSpc>
                          <a:spcPct val="107000"/>
                        </a:lnSpc>
                        <a:spcAft>
                          <a:spcPts val="800"/>
                        </a:spcAft>
                      </a:pPr>
                      <a:r>
                        <a:rPr lang="en-GB" sz="1000" dirty="0">
                          <a:effectLst/>
                        </a:rPr>
                        <a:t>personality</a:t>
                      </a:r>
                      <a:endParaRPr lang="en-GB" sz="10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rPr>
                        <a:t>Your </a:t>
                      </a:r>
                      <a:r>
                        <a:rPr lang="en-GB" sz="1000" b="1" u="none" kern="1200" dirty="0">
                          <a:solidFill>
                            <a:schemeClr val="tx1"/>
                          </a:solidFill>
                          <a:effectLst/>
                        </a:rPr>
                        <a:t>personality</a:t>
                      </a:r>
                      <a:r>
                        <a:rPr lang="en-GB" sz="1000" u="none" kern="1200" dirty="0">
                          <a:solidFill>
                            <a:schemeClr val="tx1"/>
                          </a:solidFill>
                          <a:effectLst/>
                        </a:rPr>
                        <a:t> is your </a:t>
                      </a:r>
                      <a:r>
                        <a:rPr lang="en-GB" sz="1000" u="none" strike="noStrike" kern="1200" dirty="0">
                          <a:solidFill>
                            <a:schemeClr val="tx1"/>
                          </a:solidFill>
                          <a:effectLst/>
                        </a:rPr>
                        <a:t>whole</a:t>
                      </a:r>
                      <a:r>
                        <a:rPr lang="en-GB" sz="1000" u="none" kern="1200" dirty="0">
                          <a:solidFill>
                            <a:schemeClr val="tx1"/>
                          </a:solidFill>
                          <a:effectLst/>
                        </a:rPr>
                        <a:t> character and </a:t>
                      </a:r>
                      <a:r>
                        <a:rPr lang="en-GB" sz="1000" u="none" strike="noStrike" kern="1200" dirty="0">
                          <a:solidFill>
                            <a:schemeClr val="tx1"/>
                          </a:solidFill>
                          <a:effectLst/>
                        </a:rPr>
                        <a:t>nature</a:t>
                      </a:r>
                      <a:r>
                        <a:rPr lang="en-GB" sz="1000" u="none" kern="1200" dirty="0">
                          <a:solidFill>
                            <a:schemeClr val="tx1"/>
                          </a:solidFill>
                          <a:effectLst/>
                        </a:rPr>
                        <a:t> - what type of person you are.</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3690402466"/>
                  </a:ext>
                </a:extLst>
              </a:tr>
              <a:tr h="0">
                <a:tc>
                  <a:txBody>
                    <a:bodyPr/>
                    <a:lstStyle/>
                    <a:p>
                      <a:pPr algn="ctr">
                        <a:lnSpc>
                          <a:spcPct val="107000"/>
                        </a:lnSpc>
                        <a:spcAft>
                          <a:spcPts val="800"/>
                        </a:spcAft>
                      </a:pPr>
                      <a:r>
                        <a:rPr lang="en-GB" sz="1000" dirty="0">
                          <a:effectLst/>
                        </a:rPr>
                        <a:t>sketching</a:t>
                      </a:r>
                      <a:endParaRPr lang="en-GB" sz="10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rPr>
                        <a:t>A </a:t>
                      </a:r>
                      <a:r>
                        <a:rPr lang="en-GB" sz="1000" b="1" u="none" kern="1200" dirty="0">
                          <a:solidFill>
                            <a:schemeClr val="tx1"/>
                          </a:solidFill>
                          <a:effectLst/>
                        </a:rPr>
                        <a:t>sketch</a:t>
                      </a:r>
                      <a:r>
                        <a:rPr lang="en-GB" sz="1000" u="none" kern="1200" dirty="0">
                          <a:solidFill>
                            <a:schemeClr val="tx1"/>
                          </a:solidFill>
                          <a:effectLst/>
                        </a:rPr>
                        <a:t> is a drawing that is </a:t>
                      </a:r>
                      <a:r>
                        <a:rPr lang="en-GB" sz="1000" u="none" strike="noStrike" kern="1200" dirty="0">
                          <a:solidFill>
                            <a:schemeClr val="tx1"/>
                          </a:solidFill>
                          <a:effectLst/>
                        </a:rPr>
                        <a:t>done</a:t>
                      </a:r>
                      <a:r>
                        <a:rPr lang="en-GB" sz="1000" u="none" kern="1200" dirty="0">
                          <a:solidFill>
                            <a:schemeClr val="tx1"/>
                          </a:solidFill>
                          <a:effectLst/>
                        </a:rPr>
                        <a:t> quickly without a </a:t>
                      </a:r>
                      <a:r>
                        <a:rPr lang="en-GB" sz="1000" u="none" strike="noStrike" kern="1200" dirty="0">
                          <a:solidFill>
                            <a:schemeClr val="tx1"/>
                          </a:solidFill>
                          <a:effectLst/>
                        </a:rPr>
                        <a:t>lot</a:t>
                      </a:r>
                      <a:r>
                        <a:rPr lang="en-GB" sz="1000" u="none" kern="1200" dirty="0">
                          <a:solidFill>
                            <a:schemeClr val="tx1"/>
                          </a:solidFill>
                          <a:effectLst/>
                        </a:rPr>
                        <a:t> of </a:t>
                      </a:r>
                      <a:r>
                        <a:rPr lang="en-GB" sz="1000" u="none" strike="noStrike" kern="1200" dirty="0">
                          <a:solidFill>
                            <a:schemeClr val="tx1"/>
                          </a:solidFill>
                          <a:effectLst/>
                        </a:rPr>
                        <a:t>details</a:t>
                      </a:r>
                      <a:r>
                        <a:rPr lang="en-GB" sz="1000" u="none" kern="1200" dirty="0">
                          <a:solidFill>
                            <a:schemeClr val="tx1"/>
                          </a:solidFill>
                          <a:effectLst/>
                        </a:rPr>
                        <a:t>. </a:t>
                      </a:r>
                      <a:r>
                        <a:rPr lang="en-GB" sz="1000" u="none" strike="noStrike" kern="1200" dirty="0">
                          <a:solidFill>
                            <a:schemeClr val="tx1"/>
                          </a:solidFill>
                          <a:effectLst/>
                        </a:rPr>
                        <a:t>Artists</a:t>
                      </a:r>
                      <a:r>
                        <a:rPr lang="en-GB" sz="1000" u="none" kern="1200" dirty="0">
                          <a:solidFill>
                            <a:schemeClr val="tx1"/>
                          </a:solidFill>
                          <a:effectLst/>
                        </a:rPr>
                        <a:t> often use sketches as a </a:t>
                      </a:r>
                      <a:r>
                        <a:rPr lang="en-GB" sz="1000" u="none" strike="noStrike" kern="1200" dirty="0">
                          <a:solidFill>
                            <a:schemeClr val="tx1"/>
                          </a:solidFill>
                          <a:effectLst/>
                        </a:rPr>
                        <a:t>preparation</a:t>
                      </a:r>
                      <a:r>
                        <a:rPr lang="en-GB" sz="1000" u="none" kern="1200" dirty="0">
                          <a:solidFill>
                            <a:schemeClr val="tx1"/>
                          </a:solidFill>
                          <a:effectLst/>
                        </a:rPr>
                        <a:t> for a more detailed painting or drawing.</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4046001143"/>
                  </a:ext>
                </a:extLst>
              </a:tr>
              <a:tr h="0">
                <a:tc>
                  <a:txBody>
                    <a:bodyPr/>
                    <a:lstStyle/>
                    <a:p>
                      <a:pPr algn="ctr">
                        <a:lnSpc>
                          <a:spcPct val="107000"/>
                        </a:lnSpc>
                        <a:spcAft>
                          <a:spcPts val="800"/>
                        </a:spcAft>
                      </a:pPr>
                      <a:r>
                        <a:rPr lang="en-GB" sz="1000">
                          <a:effectLst/>
                        </a:rPr>
                        <a:t>medium</a:t>
                      </a:r>
                      <a:endParaRPr lang="en-GB" sz="10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rPr>
                        <a:t>A </a:t>
                      </a:r>
                      <a:r>
                        <a:rPr lang="en-GB" sz="1000" b="1" u="none" kern="1200" dirty="0">
                          <a:solidFill>
                            <a:schemeClr val="tx1"/>
                          </a:solidFill>
                          <a:effectLst/>
                        </a:rPr>
                        <a:t>medium</a:t>
                      </a:r>
                      <a:r>
                        <a:rPr lang="en-GB" sz="1000" u="none" kern="1200" dirty="0">
                          <a:solidFill>
                            <a:schemeClr val="tx1"/>
                          </a:solidFill>
                          <a:effectLst/>
                        </a:rPr>
                        <a:t> is a substance or material in order to produce a particular effect.</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3173276975"/>
                  </a:ext>
                </a:extLst>
              </a:tr>
              <a:tr h="0">
                <a:tc>
                  <a:txBody>
                    <a:bodyPr/>
                    <a:lstStyle/>
                    <a:p>
                      <a:pPr algn="ctr">
                        <a:lnSpc>
                          <a:spcPct val="107000"/>
                        </a:lnSpc>
                        <a:spcAft>
                          <a:spcPts val="800"/>
                        </a:spcAft>
                      </a:pPr>
                      <a:r>
                        <a:rPr lang="en-GB" sz="1000">
                          <a:effectLst/>
                        </a:rPr>
                        <a:t>observation</a:t>
                      </a:r>
                      <a:endParaRPr lang="en-GB" sz="1000">
                        <a:effectLst/>
                        <a:ea typeface="Calibri"/>
                      </a:endParaRPr>
                    </a:p>
                  </a:txBody>
                  <a:tcPr marL="68580" marR="68580" marT="0" marB="0" anchor="ctr"/>
                </a:tc>
                <a:tc>
                  <a:txBody>
                    <a:bodyPr/>
                    <a:lstStyle/>
                    <a:p>
                      <a:pPr>
                        <a:lnSpc>
                          <a:spcPct val="107000"/>
                        </a:lnSpc>
                        <a:spcAft>
                          <a:spcPts val="800"/>
                        </a:spcAft>
                      </a:pPr>
                      <a:r>
                        <a:rPr lang="en-GB" sz="1000" b="1" u="none" kern="1200" dirty="0">
                          <a:solidFill>
                            <a:schemeClr val="tx1"/>
                          </a:solidFill>
                          <a:effectLst/>
                        </a:rPr>
                        <a:t>Observation</a:t>
                      </a:r>
                      <a:r>
                        <a:rPr lang="en-GB" sz="1000" u="none" kern="1200" dirty="0">
                          <a:solidFill>
                            <a:schemeClr val="tx1"/>
                          </a:solidFill>
                          <a:effectLst/>
                        </a:rPr>
                        <a:t> is the action or process of carefully </a:t>
                      </a:r>
                      <a:r>
                        <a:rPr lang="en-GB" sz="1000" u="none" strike="noStrike" kern="1200" dirty="0">
                          <a:solidFill>
                            <a:schemeClr val="tx1"/>
                          </a:solidFill>
                          <a:effectLst/>
                        </a:rPr>
                        <a:t>watching</a:t>
                      </a:r>
                      <a:r>
                        <a:rPr lang="en-GB" sz="1000" u="none" kern="1200" dirty="0">
                          <a:solidFill>
                            <a:schemeClr val="tx1"/>
                          </a:solidFill>
                          <a:effectLst/>
                        </a:rPr>
                        <a:t> someone or something.</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1518005572"/>
                  </a:ext>
                </a:extLst>
              </a:tr>
              <a:tr h="0">
                <a:tc>
                  <a:txBody>
                    <a:bodyPr/>
                    <a:lstStyle/>
                    <a:p>
                      <a:pPr algn="ctr">
                        <a:lnSpc>
                          <a:spcPct val="107000"/>
                        </a:lnSpc>
                        <a:spcAft>
                          <a:spcPts val="800"/>
                        </a:spcAft>
                      </a:pPr>
                      <a:r>
                        <a:rPr lang="en-GB" sz="1200">
                          <a:effectLst/>
                        </a:rPr>
                        <a:t>emotions</a:t>
                      </a:r>
                      <a:endParaRPr lang="en-GB" sz="11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rPr>
                        <a:t>An </a:t>
                      </a:r>
                      <a:r>
                        <a:rPr lang="en-GB" sz="1000" b="1" u="none" kern="1200" dirty="0">
                          <a:solidFill>
                            <a:schemeClr val="tx1"/>
                          </a:solidFill>
                          <a:effectLst/>
                        </a:rPr>
                        <a:t>emotion</a:t>
                      </a:r>
                      <a:r>
                        <a:rPr lang="en-GB" sz="1000" u="none" kern="1200" dirty="0">
                          <a:solidFill>
                            <a:schemeClr val="tx1"/>
                          </a:solidFill>
                          <a:effectLst/>
                        </a:rPr>
                        <a:t> is a feeling such as happiness, </a:t>
                      </a:r>
                      <a:r>
                        <a:rPr lang="en-GB" sz="1000" u="none" strike="noStrike" kern="1200" dirty="0">
                          <a:solidFill>
                            <a:schemeClr val="tx1"/>
                          </a:solidFill>
                          <a:effectLst/>
                        </a:rPr>
                        <a:t>love</a:t>
                      </a:r>
                      <a:r>
                        <a:rPr lang="en-GB" sz="1000" u="none" kern="1200" dirty="0">
                          <a:solidFill>
                            <a:schemeClr val="tx1"/>
                          </a:solidFill>
                          <a:effectLst/>
                        </a:rPr>
                        <a:t>, fear, </a:t>
                      </a:r>
                      <a:r>
                        <a:rPr lang="en-GB" sz="1000" u="none" strike="noStrike" kern="1200" dirty="0">
                          <a:solidFill>
                            <a:schemeClr val="tx1"/>
                          </a:solidFill>
                          <a:effectLst/>
                        </a:rPr>
                        <a:t>anger</a:t>
                      </a:r>
                      <a:r>
                        <a:rPr lang="en-GB" sz="1000" u="none" kern="1200" dirty="0">
                          <a:solidFill>
                            <a:schemeClr val="tx1"/>
                          </a:solidFill>
                          <a:effectLst/>
                        </a:rPr>
                        <a:t>, or </a:t>
                      </a:r>
                      <a:r>
                        <a:rPr lang="en-GB" sz="1000" u="none" strike="noStrike" kern="1200" dirty="0">
                          <a:solidFill>
                            <a:schemeClr val="tx1"/>
                          </a:solidFill>
                          <a:effectLst/>
                        </a:rPr>
                        <a:t>hatred</a:t>
                      </a:r>
                      <a:r>
                        <a:rPr lang="en-GB" sz="1000" u="none" kern="1200" dirty="0">
                          <a:solidFill>
                            <a:schemeClr val="tx1"/>
                          </a:solidFill>
                          <a:effectLst/>
                        </a:rPr>
                        <a:t>, which can be caused by the </a:t>
                      </a:r>
                      <a:r>
                        <a:rPr lang="en-GB" sz="1000" u="none" strike="noStrike" kern="1200" dirty="0">
                          <a:solidFill>
                            <a:schemeClr val="tx1"/>
                          </a:solidFill>
                          <a:effectLst/>
                        </a:rPr>
                        <a:t>situation</a:t>
                      </a:r>
                      <a:r>
                        <a:rPr lang="en-GB" sz="1000" u="none" kern="1200" dirty="0">
                          <a:solidFill>
                            <a:schemeClr val="tx1"/>
                          </a:solidFill>
                          <a:effectLst/>
                        </a:rPr>
                        <a:t> that you are in or the people you are with.</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1877339350"/>
                  </a:ext>
                </a:extLst>
              </a:tr>
              <a:tr h="0">
                <a:tc>
                  <a:txBody>
                    <a:bodyPr/>
                    <a:lstStyle/>
                    <a:p>
                      <a:pPr algn="ctr">
                        <a:lnSpc>
                          <a:spcPct val="107000"/>
                        </a:lnSpc>
                        <a:spcAft>
                          <a:spcPts val="800"/>
                        </a:spcAft>
                      </a:pPr>
                      <a:r>
                        <a:rPr lang="en-GB" sz="1200">
                          <a:effectLst/>
                        </a:rPr>
                        <a:t>sculpture</a:t>
                      </a:r>
                      <a:endParaRPr lang="en-GB" sz="11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rPr>
                        <a:t>A </a:t>
                      </a:r>
                      <a:r>
                        <a:rPr lang="en-GB" sz="1000" b="1" u="none" kern="1200" dirty="0">
                          <a:solidFill>
                            <a:schemeClr val="tx1"/>
                          </a:solidFill>
                          <a:effectLst/>
                        </a:rPr>
                        <a:t>sculpture</a:t>
                      </a:r>
                      <a:r>
                        <a:rPr lang="en-GB" sz="1000" u="none" kern="1200" dirty="0">
                          <a:solidFill>
                            <a:schemeClr val="tx1"/>
                          </a:solidFill>
                          <a:effectLst/>
                        </a:rPr>
                        <a:t> is a work of art that is produced by carving or shaping stone, wood, </a:t>
                      </a:r>
                      <a:r>
                        <a:rPr lang="en-GB" sz="1000" u="none" strike="noStrike" kern="1200" dirty="0">
                          <a:solidFill>
                            <a:schemeClr val="tx1"/>
                          </a:solidFill>
                          <a:effectLst/>
                        </a:rPr>
                        <a:t>clay</a:t>
                      </a:r>
                      <a:r>
                        <a:rPr lang="en-GB" sz="1000" u="none" kern="1200" dirty="0">
                          <a:solidFill>
                            <a:schemeClr val="tx1"/>
                          </a:solidFill>
                          <a:effectLst/>
                        </a:rPr>
                        <a:t>, or other materials.</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1480377812"/>
                  </a:ext>
                </a:extLst>
              </a:tr>
              <a:tr h="0">
                <a:tc>
                  <a:txBody>
                    <a:bodyPr/>
                    <a:lstStyle/>
                    <a:p>
                      <a:pPr algn="ctr">
                        <a:lnSpc>
                          <a:spcPct val="107000"/>
                        </a:lnSpc>
                        <a:spcAft>
                          <a:spcPts val="800"/>
                        </a:spcAft>
                      </a:pPr>
                      <a:r>
                        <a:rPr lang="en-GB" sz="1200">
                          <a:effectLst/>
                        </a:rPr>
                        <a:t>form</a:t>
                      </a:r>
                      <a:endParaRPr lang="en-GB" sz="11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rPr>
                        <a:t>The </a:t>
                      </a:r>
                      <a:r>
                        <a:rPr lang="en-GB" sz="1000" b="1" u="none" kern="1200" dirty="0">
                          <a:solidFill>
                            <a:schemeClr val="tx1"/>
                          </a:solidFill>
                          <a:effectLst/>
                        </a:rPr>
                        <a:t>form</a:t>
                      </a:r>
                      <a:r>
                        <a:rPr lang="en-GB" sz="1000" u="none" kern="1200" dirty="0">
                          <a:solidFill>
                            <a:schemeClr val="tx1"/>
                          </a:solidFill>
                          <a:effectLst/>
                        </a:rPr>
                        <a:t> of something is its shape. </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3506129887"/>
                  </a:ext>
                </a:extLst>
              </a:tr>
              <a:tr h="0">
                <a:tc>
                  <a:txBody>
                    <a:bodyPr/>
                    <a:lstStyle/>
                    <a:p>
                      <a:pPr algn="ctr">
                        <a:lnSpc>
                          <a:spcPct val="107000"/>
                        </a:lnSpc>
                        <a:spcAft>
                          <a:spcPts val="800"/>
                        </a:spcAft>
                      </a:pPr>
                      <a:r>
                        <a:rPr lang="en-GB" sz="1200">
                          <a:effectLst/>
                        </a:rPr>
                        <a:t>tone</a:t>
                      </a:r>
                      <a:endParaRPr lang="en-GB" sz="11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rPr>
                        <a:t>A </a:t>
                      </a:r>
                      <a:r>
                        <a:rPr lang="en-GB" sz="1000" b="1" u="none" kern="1200" dirty="0">
                          <a:solidFill>
                            <a:schemeClr val="tx1"/>
                          </a:solidFill>
                          <a:effectLst/>
                        </a:rPr>
                        <a:t>tone</a:t>
                      </a:r>
                      <a:r>
                        <a:rPr lang="en-GB" sz="1000" u="none" kern="1200" dirty="0">
                          <a:solidFill>
                            <a:schemeClr val="tx1"/>
                          </a:solidFill>
                          <a:effectLst/>
                        </a:rPr>
                        <a:t> is one of the lighter, darker, or </a:t>
                      </a:r>
                      <a:r>
                        <a:rPr lang="en-GB" sz="1000" u="none" strike="noStrike" kern="1200" dirty="0">
                          <a:solidFill>
                            <a:schemeClr val="tx1"/>
                          </a:solidFill>
                          <a:effectLst/>
                        </a:rPr>
                        <a:t>brighter</a:t>
                      </a:r>
                      <a:r>
                        <a:rPr lang="en-GB" sz="1000" u="none" kern="1200" dirty="0">
                          <a:solidFill>
                            <a:schemeClr val="tx1"/>
                          </a:solidFill>
                          <a:effectLst/>
                        </a:rPr>
                        <a:t> shades of the same colour.</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1653973503"/>
                  </a:ext>
                </a:extLst>
              </a:tr>
              <a:tr h="0">
                <a:tc>
                  <a:txBody>
                    <a:bodyPr/>
                    <a:lstStyle/>
                    <a:p>
                      <a:pPr algn="ctr">
                        <a:lnSpc>
                          <a:spcPct val="107000"/>
                        </a:lnSpc>
                        <a:spcAft>
                          <a:spcPts val="800"/>
                        </a:spcAft>
                      </a:pPr>
                      <a:r>
                        <a:rPr lang="en-GB" sz="1200">
                          <a:effectLst/>
                        </a:rPr>
                        <a:t>line</a:t>
                      </a:r>
                      <a:endParaRPr lang="en-GB" sz="11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rPr>
                        <a:t>A </a:t>
                      </a:r>
                      <a:r>
                        <a:rPr lang="en-GB" sz="1000" b="1" u="none" kern="1200" dirty="0">
                          <a:solidFill>
                            <a:schemeClr val="tx1"/>
                          </a:solidFill>
                          <a:effectLst/>
                        </a:rPr>
                        <a:t>line</a:t>
                      </a:r>
                      <a:r>
                        <a:rPr lang="en-GB" sz="1000" u="none" kern="1200" dirty="0">
                          <a:solidFill>
                            <a:schemeClr val="tx1"/>
                          </a:solidFill>
                          <a:effectLst/>
                        </a:rPr>
                        <a:t> is a long thin mark which is drawn or painted on a surface.</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3293213294"/>
                  </a:ext>
                </a:extLst>
              </a:tr>
              <a:tr h="0">
                <a:tc>
                  <a:txBody>
                    <a:bodyPr/>
                    <a:lstStyle/>
                    <a:p>
                      <a:pPr algn="ctr">
                        <a:lnSpc>
                          <a:spcPct val="107000"/>
                        </a:lnSpc>
                        <a:spcAft>
                          <a:spcPts val="800"/>
                        </a:spcAft>
                      </a:pPr>
                      <a:r>
                        <a:rPr lang="en-GB" sz="1200">
                          <a:effectLst/>
                        </a:rPr>
                        <a:t>texture</a:t>
                      </a:r>
                      <a:endParaRPr lang="en-GB" sz="1100">
                        <a:effectLst/>
                        <a:ea typeface="Calibri"/>
                      </a:endParaRPr>
                    </a:p>
                  </a:txBody>
                  <a:tcPr marL="68580" marR="68580" marT="0" marB="0" anchor="ctr"/>
                </a:tc>
                <a:tc>
                  <a:txBody>
                    <a:bodyPr/>
                    <a:lstStyle/>
                    <a:p>
                      <a:pPr>
                        <a:lnSpc>
                          <a:spcPct val="107000"/>
                        </a:lnSpc>
                        <a:spcAft>
                          <a:spcPts val="800"/>
                        </a:spcAft>
                      </a:pPr>
                      <a:r>
                        <a:rPr lang="en-GB" sz="1000" u="none" kern="1200" dirty="0">
                          <a:solidFill>
                            <a:schemeClr val="tx1"/>
                          </a:solidFill>
                          <a:effectLst/>
                        </a:rPr>
                        <a:t>The </a:t>
                      </a:r>
                      <a:r>
                        <a:rPr lang="en-GB" sz="1000" b="1" u="none" kern="1200" dirty="0">
                          <a:solidFill>
                            <a:schemeClr val="tx1"/>
                          </a:solidFill>
                          <a:effectLst/>
                        </a:rPr>
                        <a:t>texture</a:t>
                      </a:r>
                      <a:r>
                        <a:rPr lang="en-GB" sz="1000" u="none" kern="1200" dirty="0">
                          <a:solidFill>
                            <a:schemeClr val="tx1"/>
                          </a:solidFill>
                          <a:effectLst/>
                        </a:rPr>
                        <a:t> of something is the way that it feels when you touch it, for </a:t>
                      </a:r>
                      <a:r>
                        <a:rPr lang="en-GB" sz="1000" u="none" strike="noStrike" kern="1200" dirty="0">
                          <a:solidFill>
                            <a:schemeClr val="tx1"/>
                          </a:solidFill>
                          <a:effectLst/>
                          <a:hlinkClick r:id="rId2">
                            <a:extLst>
                              <a:ext uri="{A12FA001-AC4F-418D-AE19-62706E023703}">
                                <ahyp:hlinkClr xmlns:ahyp="http://schemas.microsoft.com/office/drawing/2018/hyperlinkcolor" val="tx"/>
                              </a:ext>
                            </a:extLst>
                          </a:hlinkClick>
                        </a:rPr>
                        <a:t>e</a:t>
                      </a:r>
                      <a:r>
                        <a:rPr lang="en-GB" sz="1000" u="none" strike="noStrike" kern="1200" dirty="0">
                          <a:solidFill>
                            <a:schemeClr val="tx1"/>
                          </a:solidFill>
                          <a:effectLst/>
                        </a:rPr>
                        <a:t>xample</a:t>
                      </a:r>
                      <a:r>
                        <a:rPr lang="en-GB" sz="1000" u="none" kern="1200" dirty="0">
                          <a:solidFill>
                            <a:schemeClr val="tx1"/>
                          </a:solidFill>
                          <a:effectLst/>
                        </a:rPr>
                        <a:t> how smooth or rough it is.</a:t>
                      </a:r>
                      <a:endParaRPr lang="en-GB" sz="1000" u="none">
                        <a:solidFill>
                          <a:schemeClr val="tx1"/>
                        </a:solidFill>
                        <a:effectLst/>
                        <a:ea typeface="Calibri"/>
                      </a:endParaRPr>
                    </a:p>
                  </a:txBody>
                  <a:tcPr marL="68580" marR="68580" marT="0" marB="0"/>
                </a:tc>
                <a:extLst>
                  <a:ext uri="{0D108BD9-81ED-4DB2-BD59-A6C34878D82A}">
                    <a16:rowId xmlns:a16="http://schemas.microsoft.com/office/drawing/2014/main" val="2675105841"/>
                  </a:ext>
                </a:extLst>
              </a:tr>
            </a:tbl>
          </a:graphicData>
        </a:graphic>
      </p:graphicFrame>
      <p:sp>
        <p:nvSpPr>
          <p:cNvPr id="6" name="Rectangle 1">
            <a:extLst>
              <a:ext uri="{FF2B5EF4-FFF2-40B4-BE49-F238E27FC236}">
                <a16:creationId xmlns:a16="http://schemas.microsoft.com/office/drawing/2014/main" id="{CD2535AC-E32C-1C4F-F470-8E2BCDB9B3FC}"/>
              </a:ext>
            </a:extLst>
          </p:cNvPr>
          <p:cNvSpPr>
            <a:spLocks noChangeArrowheads="1"/>
          </p:cNvSpPr>
          <p:nvPr/>
        </p:nvSpPr>
        <p:spPr bwMode="auto">
          <a:xfrm>
            <a:off x="3727450" y="19805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b="1"/>
          </a:p>
        </p:txBody>
      </p:sp>
      <p:pic>
        <p:nvPicPr>
          <p:cNvPr id="7" name="Picture 6">
            <a:extLst>
              <a:ext uri="{FF2B5EF4-FFF2-40B4-BE49-F238E27FC236}">
                <a16:creationId xmlns:a16="http://schemas.microsoft.com/office/drawing/2014/main" id="{3F4AC818-EA7F-312D-CFC6-E7D71DEBE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1125" y="246595"/>
            <a:ext cx="627165" cy="627165"/>
          </a:xfrm>
          <a:prstGeom prst="rect">
            <a:avLst/>
          </a:prstGeom>
          <a:noFill/>
          <a:ln>
            <a:noFill/>
          </a:ln>
        </p:spPr>
      </p:pic>
      <p:sp>
        <p:nvSpPr>
          <p:cNvPr id="8" name="Text Box 2">
            <a:extLst>
              <a:ext uri="{FF2B5EF4-FFF2-40B4-BE49-F238E27FC236}">
                <a16:creationId xmlns:a16="http://schemas.microsoft.com/office/drawing/2014/main" id="{9AC1E35B-2B36-564E-372D-B238886EDCD3}"/>
              </a:ext>
            </a:extLst>
          </p:cNvPr>
          <p:cNvSpPr txBox="1">
            <a:spLocks noChangeArrowheads="1"/>
          </p:cNvSpPr>
          <p:nvPr/>
        </p:nvSpPr>
        <p:spPr bwMode="auto">
          <a:xfrm>
            <a:off x="8373635" y="299656"/>
            <a:ext cx="2777490" cy="70866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St Mary’s C of E </a:t>
            </a:r>
          </a:p>
          <a:p>
            <a:pPr algn="ctr">
              <a:lnSpc>
                <a:spcPct val="115000"/>
              </a:lnSpc>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Primary School and Nursery</a:t>
            </a:r>
          </a:p>
          <a:p>
            <a:pPr algn="ctr">
              <a:lnSpc>
                <a:spcPct val="115000"/>
              </a:lnSpc>
            </a:pPr>
            <a:r>
              <a:rPr lang="en-GB" sz="1100" b="1" dirty="0">
                <a:effectLst/>
                <a:latin typeface="Calibri" panose="020F0502020204030204" pitchFamily="34" charset="0"/>
                <a:ea typeface="Calibri" panose="020F0502020204030204" pitchFamily="34" charset="0"/>
                <a:cs typeface="Times New Roman" panose="02020603050405020304" pitchFamily="18" charset="0"/>
              </a:rPr>
              <a:t>‘Be the BEST you can be’</a:t>
            </a:r>
          </a:p>
        </p:txBody>
      </p:sp>
      <p:pic>
        <p:nvPicPr>
          <p:cNvPr id="9" name="image1.png">
            <a:extLst>
              <a:ext uri="{FF2B5EF4-FFF2-40B4-BE49-F238E27FC236}">
                <a16:creationId xmlns:a16="http://schemas.microsoft.com/office/drawing/2014/main" id="{25A5D8E9-F4FD-5BED-71C4-1F63585EDBB1}"/>
              </a:ext>
            </a:extLst>
          </p:cNvPr>
          <p:cNvPicPr/>
          <p:nvPr/>
        </p:nvPicPr>
        <p:blipFill>
          <a:blip r:embed="rId4"/>
          <a:srcRect/>
          <a:stretch>
            <a:fillRect/>
          </a:stretch>
        </p:blipFill>
        <p:spPr>
          <a:xfrm>
            <a:off x="3662939" y="5361085"/>
            <a:ext cx="1537395" cy="689285"/>
          </a:xfrm>
          <a:prstGeom prst="rect">
            <a:avLst/>
          </a:prstGeom>
          <a:ln/>
        </p:spPr>
      </p:pic>
      <p:pic>
        <p:nvPicPr>
          <p:cNvPr id="11" name="Picture 10">
            <a:extLst>
              <a:ext uri="{FF2B5EF4-FFF2-40B4-BE49-F238E27FC236}">
                <a16:creationId xmlns:a16="http://schemas.microsoft.com/office/drawing/2014/main" id="{25052D1F-BC4F-3459-82DE-57B75C00227B}"/>
              </a:ext>
            </a:extLst>
          </p:cNvPr>
          <p:cNvPicPr>
            <a:picLocks noChangeAspect="1"/>
          </p:cNvPicPr>
          <p:nvPr/>
        </p:nvPicPr>
        <p:blipFill>
          <a:blip r:embed="rId5"/>
          <a:stretch>
            <a:fillRect/>
          </a:stretch>
        </p:blipFill>
        <p:spPr>
          <a:xfrm>
            <a:off x="7805948" y="5432096"/>
            <a:ext cx="1066564" cy="1209968"/>
          </a:xfrm>
          <a:prstGeom prst="rect">
            <a:avLst/>
          </a:prstGeom>
        </p:spPr>
      </p:pic>
      <p:pic>
        <p:nvPicPr>
          <p:cNvPr id="13" name="Picture 12">
            <a:extLst>
              <a:ext uri="{FF2B5EF4-FFF2-40B4-BE49-F238E27FC236}">
                <a16:creationId xmlns:a16="http://schemas.microsoft.com/office/drawing/2014/main" id="{25642DD3-0C11-8764-EC42-EFC0181C9F6F}"/>
              </a:ext>
            </a:extLst>
          </p:cNvPr>
          <p:cNvPicPr>
            <a:picLocks noChangeAspect="1"/>
          </p:cNvPicPr>
          <p:nvPr/>
        </p:nvPicPr>
        <p:blipFill>
          <a:blip r:embed="rId6"/>
          <a:stretch>
            <a:fillRect/>
          </a:stretch>
        </p:blipFill>
        <p:spPr>
          <a:xfrm>
            <a:off x="10624653" y="5409047"/>
            <a:ext cx="1052943" cy="1345882"/>
          </a:xfrm>
          <a:prstGeom prst="rect">
            <a:avLst/>
          </a:prstGeom>
        </p:spPr>
      </p:pic>
      <p:pic>
        <p:nvPicPr>
          <p:cNvPr id="15" name="Picture 14">
            <a:extLst>
              <a:ext uri="{FF2B5EF4-FFF2-40B4-BE49-F238E27FC236}">
                <a16:creationId xmlns:a16="http://schemas.microsoft.com/office/drawing/2014/main" id="{11C9948D-EC86-C26D-5A6A-DC1697B5D70F}"/>
              </a:ext>
            </a:extLst>
          </p:cNvPr>
          <p:cNvPicPr>
            <a:picLocks noChangeAspect="1"/>
          </p:cNvPicPr>
          <p:nvPr/>
        </p:nvPicPr>
        <p:blipFill>
          <a:blip r:embed="rId7"/>
          <a:stretch>
            <a:fillRect/>
          </a:stretch>
        </p:blipFill>
        <p:spPr>
          <a:xfrm>
            <a:off x="5737535" y="3990170"/>
            <a:ext cx="1165727" cy="2678348"/>
          </a:xfrm>
          <a:prstGeom prst="rect">
            <a:avLst/>
          </a:prstGeom>
        </p:spPr>
      </p:pic>
      <p:pic>
        <p:nvPicPr>
          <p:cNvPr id="17" name="Picture 16">
            <a:extLst>
              <a:ext uri="{FF2B5EF4-FFF2-40B4-BE49-F238E27FC236}">
                <a16:creationId xmlns:a16="http://schemas.microsoft.com/office/drawing/2014/main" id="{9F1AEC59-90A5-20D4-336A-A16922F738AD}"/>
              </a:ext>
            </a:extLst>
          </p:cNvPr>
          <p:cNvPicPr>
            <a:picLocks noChangeAspect="1"/>
          </p:cNvPicPr>
          <p:nvPr/>
        </p:nvPicPr>
        <p:blipFill>
          <a:blip r:embed="rId8"/>
          <a:stretch>
            <a:fillRect/>
          </a:stretch>
        </p:blipFill>
        <p:spPr>
          <a:xfrm>
            <a:off x="567931" y="5301217"/>
            <a:ext cx="1121935" cy="1308860"/>
          </a:xfrm>
          <a:prstGeom prst="rect">
            <a:avLst/>
          </a:prstGeom>
          <a:ln w="12700">
            <a:solidFill>
              <a:srgbClr val="FF9933"/>
            </a:solidFill>
          </a:ln>
        </p:spPr>
      </p:pic>
      <p:graphicFrame>
        <p:nvGraphicFramePr>
          <p:cNvPr id="18" name="Table 18">
            <a:extLst>
              <a:ext uri="{FF2B5EF4-FFF2-40B4-BE49-F238E27FC236}">
                <a16:creationId xmlns:a16="http://schemas.microsoft.com/office/drawing/2014/main" id="{24557955-BB17-A7A1-8D57-8ECDA45170E4}"/>
              </a:ext>
            </a:extLst>
          </p:cNvPr>
          <p:cNvGraphicFramePr>
            <a:graphicFrameLocks noGrp="1"/>
          </p:cNvGraphicFramePr>
          <p:nvPr>
            <p:extLst>
              <p:ext uri="{D42A27DB-BD31-4B8C-83A1-F6EECF244321}">
                <p14:modId xmlns:p14="http://schemas.microsoft.com/office/powerpoint/2010/main" val="1007650728"/>
              </p:ext>
            </p:extLst>
          </p:nvPr>
        </p:nvGraphicFramePr>
        <p:xfrm>
          <a:off x="3448951" y="1038181"/>
          <a:ext cx="4241917" cy="2743200"/>
        </p:xfrm>
        <a:graphic>
          <a:graphicData uri="http://schemas.openxmlformats.org/drawingml/2006/table">
            <a:tbl>
              <a:tblPr firstRow="1" bandRow="1">
                <a:tableStyleId>{72833802-FEF1-4C79-8D5D-14CF1EAF98D9}</a:tableStyleId>
              </a:tblPr>
              <a:tblGrid>
                <a:gridCol w="4241917">
                  <a:extLst>
                    <a:ext uri="{9D8B030D-6E8A-4147-A177-3AD203B41FA5}">
                      <a16:colId xmlns:a16="http://schemas.microsoft.com/office/drawing/2014/main" val="3982983264"/>
                    </a:ext>
                  </a:extLst>
                </a:gridCol>
              </a:tblGrid>
              <a:tr h="269758">
                <a:tc>
                  <a:txBody>
                    <a:bodyPr/>
                    <a:lstStyle/>
                    <a:p>
                      <a:pPr algn="ctr"/>
                      <a:r>
                        <a:rPr lang="en-GB" dirty="0"/>
                        <a:t>Key Concepts</a:t>
                      </a:r>
                    </a:p>
                  </a:txBody>
                  <a:tcPr anchor="ctr"/>
                </a:tc>
                <a:extLst>
                  <a:ext uri="{0D108BD9-81ED-4DB2-BD59-A6C34878D82A}">
                    <a16:rowId xmlns:a16="http://schemas.microsoft.com/office/drawing/2014/main" val="2102784535"/>
                  </a:ext>
                </a:extLst>
              </a:tr>
              <a:tr h="2315427">
                <a:tc>
                  <a:txBody>
                    <a:bodyPr/>
                    <a:lstStyle/>
                    <a:p>
                      <a:r>
                        <a:rPr lang="en-GB" sz="1000" dirty="0"/>
                        <a:t>A portrait is a painting or a photograph of a persons face and its expression. The purpose of a portrait is to show the likeness, personality or even the mood of a person. </a:t>
                      </a:r>
                    </a:p>
                    <a:p>
                      <a:endParaRPr lang="en-GB" sz="1000" dirty="0"/>
                    </a:p>
                    <a:p>
                      <a:r>
                        <a:rPr lang="en-GB" sz="1000" dirty="0"/>
                        <a:t>A self-portrait is a picture of the artist drawing it. </a:t>
                      </a:r>
                    </a:p>
                    <a:p>
                      <a:endParaRPr lang="en-GB" sz="1000" dirty="0"/>
                    </a:p>
                    <a:p>
                      <a:r>
                        <a:rPr lang="en-GB" sz="1000" dirty="0"/>
                        <a:t>In the past, people didn’t have cameras to take pictures of people or events they wanted to remember. So, artists would paint portraits of people or of themselves so that future generations would know what they looked like. </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earliest example of a self-portrait made was Jan Van Eyck in 1433.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Rich people loved having their portraits taken to show off how rich and important they were.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txBody>
                  <a:tcPr/>
                </a:tc>
                <a:extLst>
                  <a:ext uri="{0D108BD9-81ED-4DB2-BD59-A6C34878D82A}">
                    <a16:rowId xmlns:a16="http://schemas.microsoft.com/office/drawing/2014/main" val="1007038653"/>
                  </a:ext>
                </a:extLst>
              </a:tr>
            </a:tbl>
          </a:graphicData>
        </a:graphic>
      </p:graphicFrame>
      <p:graphicFrame>
        <p:nvGraphicFramePr>
          <p:cNvPr id="19" name="Table 19">
            <a:extLst>
              <a:ext uri="{FF2B5EF4-FFF2-40B4-BE49-F238E27FC236}">
                <a16:creationId xmlns:a16="http://schemas.microsoft.com/office/drawing/2014/main" id="{C9E54AD6-A398-56A7-ECAC-156F81207AD1}"/>
              </a:ext>
            </a:extLst>
          </p:cNvPr>
          <p:cNvGraphicFramePr>
            <a:graphicFrameLocks noGrp="1"/>
          </p:cNvGraphicFramePr>
          <p:nvPr>
            <p:extLst>
              <p:ext uri="{D42A27DB-BD31-4B8C-83A1-F6EECF244321}">
                <p14:modId xmlns:p14="http://schemas.microsoft.com/office/powerpoint/2010/main" val="61109730"/>
              </p:ext>
            </p:extLst>
          </p:nvPr>
        </p:nvGraphicFramePr>
        <p:xfrm>
          <a:off x="1689866" y="5301217"/>
          <a:ext cx="1619836" cy="1308860"/>
        </p:xfrm>
        <a:graphic>
          <a:graphicData uri="http://schemas.openxmlformats.org/drawingml/2006/table">
            <a:tbl>
              <a:tblPr firstRow="1" bandRow="1">
                <a:tableStyleId>{ED083AE6-46FA-4A59-8FB0-9F97EB10719F}</a:tableStyleId>
              </a:tblPr>
              <a:tblGrid>
                <a:gridCol w="1619836">
                  <a:extLst>
                    <a:ext uri="{9D8B030D-6E8A-4147-A177-3AD203B41FA5}">
                      <a16:colId xmlns:a16="http://schemas.microsoft.com/office/drawing/2014/main" val="928719437"/>
                    </a:ext>
                  </a:extLst>
                </a:gridCol>
              </a:tblGrid>
              <a:tr h="1308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rPr>
                        <a:t>One of the most famous self-portrait painters was Vincent Van Gogh. He painted a picture of himself 37 times from 1886 to 1889.</a:t>
                      </a:r>
                      <a:endParaRPr lang="en-GB" sz="1000" b="0" dirty="0">
                        <a:effectLst/>
                        <a:latin typeface="+mn-lt"/>
                      </a:endParaRPr>
                    </a:p>
                  </a:txBody>
                  <a:tcPr anchor="ctr"/>
                </a:tc>
                <a:extLst>
                  <a:ext uri="{0D108BD9-81ED-4DB2-BD59-A6C34878D82A}">
                    <a16:rowId xmlns:a16="http://schemas.microsoft.com/office/drawing/2014/main" val="709613211"/>
                  </a:ext>
                </a:extLst>
              </a:tr>
            </a:tbl>
          </a:graphicData>
        </a:graphic>
      </p:graphicFrame>
      <p:sp>
        <p:nvSpPr>
          <p:cNvPr id="20" name="TextBox 19">
            <a:extLst>
              <a:ext uri="{FF2B5EF4-FFF2-40B4-BE49-F238E27FC236}">
                <a16:creationId xmlns:a16="http://schemas.microsoft.com/office/drawing/2014/main" id="{14BA1024-F664-08BA-478B-B58018D99603}"/>
              </a:ext>
            </a:extLst>
          </p:cNvPr>
          <p:cNvSpPr txBox="1"/>
          <p:nvPr/>
        </p:nvSpPr>
        <p:spPr>
          <a:xfrm>
            <a:off x="667726" y="4893220"/>
            <a:ext cx="2466770" cy="369332"/>
          </a:xfrm>
          <a:prstGeom prst="rect">
            <a:avLst/>
          </a:prstGeom>
          <a:noFill/>
          <a:ln>
            <a:solidFill>
              <a:schemeClr val="bg1"/>
            </a:solidFill>
          </a:ln>
        </p:spPr>
        <p:txBody>
          <a:bodyPr wrap="square" rtlCol="0">
            <a:spAutoFit/>
          </a:bodyPr>
          <a:lstStyle/>
          <a:p>
            <a:pPr algn="ctr"/>
            <a:r>
              <a:rPr lang="en-GB" b="1" dirty="0"/>
              <a:t>Did you know?</a:t>
            </a:r>
          </a:p>
        </p:txBody>
      </p:sp>
      <p:pic>
        <p:nvPicPr>
          <p:cNvPr id="1027" name="Picture 3">
            <a:extLst>
              <a:ext uri="{FF2B5EF4-FFF2-40B4-BE49-F238E27FC236}">
                <a16:creationId xmlns:a16="http://schemas.microsoft.com/office/drawing/2014/main" id="{398769EE-DFF6-9D4F-7182-B4F3D078CE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726" y="299656"/>
            <a:ext cx="1946983" cy="19469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CF71BD1-506F-FF27-6DF4-C7ED0F30E5DE}"/>
              </a:ext>
            </a:extLst>
          </p:cNvPr>
          <p:cNvSpPr txBox="1"/>
          <p:nvPr/>
        </p:nvSpPr>
        <p:spPr>
          <a:xfrm>
            <a:off x="420304" y="2273941"/>
            <a:ext cx="288939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Artists often use colours in their artwork to show moods and emotions. Colours can be angry, sad, happy, soft, loud and many other things. </a:t>
            </a:r>
          </a:p>
        </p:txBody>
      </p:sp>
      <p:pic>
        <p:nvPicPr>
          <p:cNvPr id="24" name="Picture 23">
            <a:extLst>
              <a:ext uri="{FF2B5EF4-FFF2-40B4-BE49-F238E27FC236}">
                <a16:creationId xmlns:a16="http://schemas.microsoft.com/office/drawing/2014/main" id="{0A21C13C-B519-C95A-B30B-3C13214827D9}"/>
              </a:ext>
            </a:extLst>
          </p:cNvPr>
          <p:cNvPicPr>
            <a:picLocks noChangeAspect="1"/>
          </p:cNvPicPr>
          <p:nvPr/>
        </p:nvPicPr>
        <p:blipFill>
          <a:blip r:embed="rId10"/>
          <a:stretch>
            <a:fillRect/>
          </a:stretch>
        </p:blipFill>
        <p:spPr>
          <a:xfrm>
            <a:off x="379472" y="2923331"/>
            <a:ext cx="1125827" cy="1644714"/>
          </a:xfrm>
          <a:prstGeom prst="rect">
            <a:avLst/>
          </a:prstGeom>
          <a:ln>
            <a:solidFill>
              <a:srgbClr val="FF9933"/>
            </a:solidFill>
          </a:ln>
        </p:spPr>
      </p:pic>
      <p:pic>
        <p:nvPicPr>
          <p:cNvPr id="1029" name="Picture 5">
            <a:extLst>
              <a:ext uri="{FF2B5EF4-FFF2-40B4-BE49-F238E27FC236}">
                <a16:creationId xmlns:a16="http://schemas.microsoft.com/office/drawing/2014/main" id="{D432DC8F-BD24-5BDF-B12B-DDB7CA3DC8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4051" y="3429000"/>
            <a:ext cx="1125827" cy="1455288"/>
          </a:xfrm>
          <a:prstGeom prst="rect">
            <a:avLst/>
          </a:prstGeom>
          <a:noFill/>
          <a:ln>
            <a:solidFill>
              <a:srgbClr val="FF9933"/>
            </a:solidFill>
          </a:ln>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5DE7E09B-5870-AFD6-28AA-1B882C2255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6471" y="4174836"/>
            <a:ext cx="1747169" cy="113743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19530DF-59C4-40A2-5822-AE925810D752}"/>
              </a:ext>
            </a:extLst>
          </p:cNvPr>
          <p:cNvSpPr txBox="1"/>
          <p:nvPr/>
        </p:nvSpPr>
        <p:spPr>
          <a:xfrm>
            <a:off x="3448951" y="6194634"/>
            <a:ext cx="2180572" cy="553998"/>
          </a:xfrm>
          <a:prstGeom prst="rect">
            <a:avLst/>
          </a:prstGeom>
          <a:noFill/>
        </p:spPr>
        <p:txBody>
          <a:bodyPr wrap="square">
            <a:spAutoFit/>
          </a:bodyPr>
          <a:lstStyle/>
          <a:p>
            <a:r>
              <a:rPr lang="en-GB" sz="1000" b="1" dirty="0"/>
              <a:t>There are lots of different ways you can use a sketching pencil to make marks on a piece of paper.</a:t>
            </a:r>
          </a:p>
        </p:txBody>
      </p:sp>
      <p:sp>
        <p:nvSpPr>
          <p:cNvPr id="27" name="TextBox 26">
            <a:extLst>
              <a:ext uri="{FF2B5EF4-FFF2-40B4-BE49-F238E27FC236}">
                <a16:creationId xmlns:a16="http://schemas.microsoft.com/office/drawing/2014/main" id="{0363BE00-200C-A341-EED0-4785498560D8}"/>
              </a:ext>
            </a:extLst>
          </p:cNvPr>
          <p:cNvSpPr txBox="1"/>
          <p:nvPr/>
        </p:nvSpPr>
        <p:spPr>
          <a:xfrm>
            <a:off x="3752184" y="3805504"/>
            <a:ext cx="1683586" cy="369332"/>
          </a:xfrm>
          <a:prstGeom prst="rect">
            <a:avLst/>
          </a:prstGeom>
          <a:noFill/>
        </p:spPr>
        <p:txBody>
          <a:bodyPr wrap="square" rtlCol="0">
            <a:spAutoFit/>
          </a:bodyPr>
          <a:lstStyle/>
          <a:p>
            <a:r>
              <a:rPr lang="en-GB" b="1" dirty="0"/>
              <a:t>Mark Making</a:t>
            </a:r>
          </a:p>
        </p:txBody>
      </p:sp>
      <p:sp>
        <p:nvSpPr>
          <p:cNvPr id="28" name="TextBox 27">
            <a:extLst>
              <a:ext uri="{FF2B5EF4-FFF2-40B4-BE49-F238E27FC236}">
                <a16:creationId xmlns:a16="http://schemas.microsoft.com/office/drawing/2014/main" id="{9916AA42-7CBF-E5A9-ABAB-C6F8E817B8EE}"/>
              </a:ext>
            </a:extLst>
          </p:cNvPr>
          <p:cNvSpPr txBox="1"/>
          <p:nvPr/>
        </p:nvSpPr>
        <p:spPr>
          <a:xfrm>
            <a:off x="132467" y="122090"/>
            <a:ext cx="1619836" cy="369332"/>
          </a:xfrm>
          <a:prstGeom prst="rect">
            <a:avLst/>
          </a:prstGeom>
          <a:noFill/>
        </p:spPr>
        <p:txBody>
          <a:bodyPr wrap="square" rtlCol="0">
            <a:spAutoFit/>
          </a:bodyPr>
          <a:lstStyle/>
          <a:p>
            <a:r>
              <a:rPr lang="en-GB" b="1" dirty="0"/>
              <a:t>Emotions</a:t>
            </a:r>
          </a:p>
        </p:txBody>
      </p:sp>
      <p:sp>
        <p:nvSpPr>
          <p:cNvPr id="31" name="TextBox 30">
            <a:extLst>
              <a:ext uri="{FF2B5EF4-FFF2-40B4-BE49-F238E27FC236}">
                <a16:creationId xmlns:a16="http://schemas.microsoft.com/office/drawing/2014/main" id="{E1E8C202-5802-33C1-2A9F-0781FCCC6A47}"/>
              </a:ext>
            </a:extLst>
          </p:cNvPr>
          <p:cNvSpPr txBox="1"/>
          <p:nvPr/>
        </p:nvSpPr>
        <p:spPr>
          <a:xfrm>
            <a:off x="8872512" y="6286967"/>
            <a:ext cx="1265512" cy="461665"/>
          </a:xfrm>
          <a:prstGeom prst="rect">
            <a:avLst/>
          </a:prstGeom>
          <a:solidFill>
            <a:srgbClr val="FF9933"/>
          </a:solidFill>
          <a:ln>
            <a:solidFill>
              <a:srgbClr val="FF9933"/>
            </a:solidFill>
          </a:ln>
        </p:spPr>
        <p:txBody>
          <a:bodyPr wrap="square">
            <a:spAutoFit/>
          </a:bodyPr>
          <a:lstStyle/>
          <a:p>
            <a:pPr algn="ctr"/>
            <a:r>
              <a:rPr lang="en-GB" sz="1200" b="1" dirty="0"/>
              <a:t>Ernst Ludwig Kirchner.</a:t>
            </a:r>
          </a:p>
        </p:txBody>
      </p:sp>
      <p:sp>
        <p:nvSpPr>
          <p:cNvPr id="32" name="TextBox 31">
            <a:extLst>
              <a:ext uri="{FF2B5EF4-FFF2-40B4-BE49-F238E27FC236}">
                <a16:creationId xmlns:a16="http://schemas.microsoft.com/office/drawing/2014/main" id="{C007BADE-3DB5-9EF6-931B-4E1B42E31456}"/>
              </a:ext>
            </a:extLst>
          </p:cNvPr>
          <p:cNvSpPr txBox="1"/>
          <p:nvPr/>
        </p:nvSpPr>
        <p:spPr>
          <a:xfrm>
            <a:off x="6681154" y="4036336"/>
            <a:ext cx="1009714" cy="276999"/>
          </a:xfrm>
          <a:prstGeom prst="rect">
            <a:avLst/>
          </a:prstGeom>
          <a:solidFill>
            <a:srgbClr val="FF9933"/>
          </a:solidFill>
          <a:ln>
            <a:solidFill>
              <a:srgbClr val="FF9933"/>
            </a:solidFill>
          </a:ln>
        </p:spPr>
        <p:txBody>
          <a:bodyPr wrap="square">
            <a:spAutoFit/>
          </a:bodyPr>
          <a:lstStyle/>
          <a:p>
            <a:pPr algn="ctr"/>
            <a:r>
              <a:rPr lang="en-GB" sz="1200" b="1" dirty="0"/>
              <a:t>Carl Larsson</a:t>
            </a:r>
          </a:p>
        </p:txBody>
      </p:sp>
      <p:sp>
        <p:nvSpPr>
          <p:cNvPr id="35" name="TextBox 34">
            <a:extLst>
              <a:ext uri="{FF2B5EF4-FFF2-40B4-BE49-F238E27FC236}">
                <a16:creationId xmlns:a16="http://schemas.microsoft.com/office/drawing/2014/main" id="{74C87760-2BB3-186D-4C99-813356C028A1}"/>
              </a:ext>
            </a:extLst>
          </p:cNvPr>
          <p:cNvSpPr txBox="1"/>
          <p:nvPr/>
        </p:nvSpPr>
        <p:spPr>
          <a:xfrm>
            <a:off x="9331095" y="5409047"/>
            <a:ext cx="1265512" cy="461665"/>
          </a:xfrm>
          <a:prstGeom prst="rect">
            <a:avLst/>
          </a:prstGeom>
          <a:solidFill>
            <a:srgbClr val="FF9933"/>
          </a:solidFill>
          <a:ln>
            <a:solidFill>
              <a:srgbClr val="FF9933"/>
            </a:solidFill>
          </a:ln>
        </p:spPr>
        <p:txBody>
          <a:bodyPr wrap="square">
            <a:spAutoFit/>
          </a:bodyPr>
          <a:lstStyle/>
          <a:p>
            <a:pPr algn="ctr"/>
            <a:r>
              <a:rPr lang="en-GB" sz="1200" b="1" dirty="0"/>
              <a:t>Alice Pike Barney</a:t>
            </a:r>
          </a:p>
        </p:txBody>
      </p:sp>
    </p:spTree>
    <p:extLst>
      <p:ext uri="{BB962C8B-B14F-4D97-AF65-F5344CB8AC3E}">
        <p14:creationId xmlns:p14="http://schemas.microsoft.com/office/powerpoint/2010/main" val="1338622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4dab1e2-f378-418e-ac5f-1ac0522e1f7e">
      <UserInfo>
        <DisplayName/>
        <AccountId xsi:nil="true"/>
        <AccountType/>
      </UserInfo>
    </SharedWithUsers>
    <MediaLengthInSeconds xmlns="f76cbc13-b09c-4b82-b7e2-b288df4f8b8b" xsi:nil="true"/>
    <_activity xmlns="f76cbc13-b09c-4b82-b7e2-b288df4f8b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A0F903E06A18469B526D11D2D3D3CA" ma:contentTypeVersion="19" ma:contentTypeDescription="Create a new document." ma:contentTypeScope="" ma:versionID="aed613183d1fac1868b315bacc1cfd11">
  <xsd:schema xmlns:xsd="http://www.w3.org/2001/XMLSchema" xmlns:xs="http://www.w3.org/2001/XMLSchema" xmlns:p="http://schemas.microsoft.com/office/2006/metadata/properties" xmlns:ns3="f76cbc13-b09c-4b82-b7e2-b288df4f8b8b" xmlns:ns4="24dab1e2-f378-418e-ac5f-1ac0522e1f7e" targetNamespace="http://schemas.microsoft.com/office/2006/metadata/properties" ma:root="true" ma:fieldsID="91cc34d0dc9a1f39431c31a6337523c5" ns3:_="" ns4:_="">
    <xsd:import namespace="f76cbc13-b09c-4b82-b7e2-b288df4f8b8b"/>
    <xsd:import namespace="24dab1e2-f378-418e-ac5f-1ac0522e1f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cbc13-b09c-4b82-b7e2-b288df4f8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dab1e2-f378-418e-ac5f-1ac0522e1f7e"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076699-1E58-4844-968E-2543225CEA74}">
  <ds:schemaRefs>
    <ds:schemaRef ds:uri="http://purl.org/dc/elements/1.1/"/>
    <ds:schemaRef ds:uri="http://purl.org/dc/dcmitype/"/>
    <ds:schemaRef ds:uri="24dab1e2-f378-418e-ac5f-1ac0522e1f7e"/>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f76cbc13-b09c-4b82-b7e2-b288df4f8b8b"/>
  </ds:schemaRefs>
</ds:datastoreItem>
</file>

<file path=customXml/itemProps2.xml><?xml version="1.0" encoding="utf-8"?>
<ds:datastoreItem xmlns:ds="http://schemas.openxmlformats.org/officeDocument/2006/customXml" ds:itemID="{3DEBA2B0-4540-4677-BF9A-F3438B7DD596}">
  <ds:schemaRefs>
    <ds:schemaRef ds:uri="http://schemas.microsoft.com/sharepoint/v3/contenttype/forms"/>
  </ds:schemaRefs>
</ds:datastoreItem>
</file>

<file path=customXml/itemProps3.xml><?xml version="1.0" encoding="utf-8"?>
<ds:datastoreItem xmlns:ds="http://schemas.openxmlformats.org/officeDocument/2006/customXml" ds:itemID="{4445990E-0BC5-4A5B-AFBE-F7333599C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cbc13-b09c-4b82-b7e2-b288df4f8b8b"/>
    <ds:schemaRef ds:uri="24dab1e2-f378-418e-ac5f-1ac0522e1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TotalTime>
  <Words>480</Words>
  <Application>Microsoft Office PowerPoint</Application>
  <PresentationFormat>Widescreen</PresentationFormat>
  <Paragraphs>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Adamson</dc:creator>
  <cp:lastModifiedBy>Mrs Roberts</cp:lastModifiedBy>
  <cp:revision>5</cp:revision>
  <dcterms:created xsi:type="dcterms:W3CDTF">2023-02-22T15:19:10Z</dcterms:created>
  <dcterms:modified xsi:type="dcterms:W3CDTF">2026-02-01T09:55:56Z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0x01010020A0F903E06A18469B526D11D2D3D3CA</vt:lpwstr>
  </property>
  <property fmtid="{D5CDD505-2E9C-101B-9397-08002B2CF9AE}" pid="3" name="Order">
    <vt:r8>7147700</vt:r8>
  </property>
  <property fmtid="{D5CDD505-2E9C-101B-9397-08002B2CF9AE}" pid="4" name="_ColorHex">
    <vt:lpwstr/>
  </property>
  <property fmtid="{D5CDD505-2E9C-101B-9397-08002B2CF9AE}" pid="5" name="_Emoji">
    <vt:lpwstr/>
  </property>
  <property fmtid="{D5CDD505-2E9C-101B-9397-08002B2CF9AE}" pid="6" name="ComplianceAssetId">
    <vt:lpwstr/>
  </property>
  <property fmtid="{D5CDD505-2E9C-101B-9397-08002B2CF9AE}" pid="7" name="_ExtendedDescription">
    <vt:lpwstr/>
  </property>
  <property fmtid="{D5CDD505-2E9C-101B-9397-08002B2CF9AE}" pid="8" name="_ColorTag">
    <vt:lpwstr/>
  </property>
  <property fmtid="{D5CDD505-2E9C-101B-9397-08002B2CF9AE}" pid="9" name="TriggerFlowInfo">
    <vt:lpwstr/>
  </property>
  <property fmtid="{D5CDD505-2E9C-101B-9397-08002B2CF9AE}" pid="10" name="MediaServiceImageTags">
    <vt:lpwstr/>
  </property>
</Properties>
</file>